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57" r:id="rId3"/>
    <p:sldId id="258" r:id="rId4"/>
    <p:sldId id="259" r:id="rId5"/>
    <p:sldId id="263" r:id="rId6"/>
    <p:sldId id="264" r:id="rId7"/>
    <p:sldId id="262" r:id="rId8"/>
    <p:sldId id="267" r:id="rId9"/>
    <p:sldId id="265" r:id="rId10"/>
    <p:sldId id="261" r:id="rId11"/>
    <p:sldId id="266" r:id="rId12"/>
    <p:sldId id="268" r:id="rId13"/>
    <p:sldId id="269" r:id="rId14"/>
    <p:sldId id="274"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47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8C546D-0A99-4BA6-94A0-CF7CF29AF9CD}" type="doc">
      <dgm:prSet loTypeId="urn:microsoft.com/office/officeart/2005/8/layout/chevron2" loCatId="list" qsTypeId="urn:microsoft.com/office/officeart/2005/8/quickstyle/simple5" qsCatId="simple" csTypeId="urn:microsoft.com/office/officeart/2005/8/colors/accent1_2" csCatId="accent1" phldr="1"/>
      <dgm:spPr/>
      <dgm:t>
        <a:bodyPr/>
        <a:lstStyle/>
        <a:p>
          <a:endParaRPr lang="en-US"/>
        </a:p>
      </dgm:t>
    </dgm:pt>
    <dgm:pt modelId="{FA0CCE62-B3D6-4BEC-B846-A5ED61D12349}">
      <dgm:prSet phldrT="[Text]"/>
      <dgm:spPr/>
      <dgm:t>
        <a:bodyPr/>
        <a:lstStyle/>
        <a:p>
          <a:r>
            <a:rPr lang="en-US" dirty="0"/>
            <a:t>1.</a:t>
          </a:r>
        </a:p>
      </dgm:t>
    </dgm:pt>
    <dgm:pt modelId="{20DA9E90-1684-433A-B23A-897EEEC6272B}" type="parTrans" cxnId="{D8E33576-AB83-448A-93D4-0F4415136B49}">
      <dgm:prSet/>
      <dgm:spPr/>
      <dgm:t>
        <a:bodyPr/>
        <a:lstStyle/>
        <a:p>
          <a:endParaRPr lang="en-US"/>
        </a:p>
      </dgm:t>
    </dgm:pt>
    <dgm:pt modelId="{BD08A738-A4C1-4D3E-92C2-8556B3EC4D5F}" type="sibTrans" cxnId="{D8E33576-AB83-448A-93D4-0F4415136B49}">
      <dgm:prSet/>
      <dgm:spPr/>
      <dgm:t>
        <a:bodyPr/>
        <a:lstStyle/>
        <a:p>
          <a:endParaRPr lang="en-US"/>
        </a:p>
      </dgm:t>
    </dgm:pt>
    <dgm:pt modelId="{354BF801-58D8-4121-9627-401F34020B6E}">
      <dgm:prSet phldrT="[Text]"/>
      <dgm:spPr/>
      <dgm:t>
        <a:bodyPr/>
        <a:lstStyle/>
        <a:p>
          <a:r>
            <a:rPr lang="en-US" dirty="0"/>
            <a:t>2.</a:t>
          </a:r>
        </a:p>
      </dgm:t>
    </dgm:pt>
    <dgm:pt modelId="{5C002D7A-87DB-4EA2-94DC-BF8ED6CC49EB}" type="parTrans" cxnId="{487D8411-6FC9-48A8-B579-DA8EBB8C36DC}">
      <dgm:prSet/>
      <dgm:spPr/>
      <dgm:t>
        <a:bodyPr/>
        <a:lstStyle/>
        <a:p>
          <a:endParaRPr lang="en-US"/>
        </a:p>
      </dgm:t>
    </dgm:pt>
    <dgm:pt modelId="{D746D748-8DEF-44F3-A525-57A4D94CC01B}" type="sibTrans" cxnId="{487D8411-6FC9-48A8-B579-DA8EBB8C36DC}">
      <dgm:prSet/>
      <dgm:spPr/>
      <dgm:t>
        <a:bodyPr/>
        <a:lstStyle/>
        <a:p>
          <a:endParaRPr lang="en-US"/>
        </a:p>
      </dgm:t>
    </dgm:pt>
    <dgm:pt modelId="{A1884212-4C1E-43DC-8E13-53E6F9E351CA}">
      <dgm:prSet phldrT="[Text]"/>
      <dgm:spPr/>
      <dgm:t>
        <a:bodyPr/>
        <a:lstStyle/>
        <a:p>
          <a:endParaRPr lang="en-US" sz="1200" dirty="0"/>
        </a:p>
      </dgm:t>
    </dgm:pt>
    <dgm:pt modelId="{40C454FD-9B6B-4F15-B27D-98B95BC9E585}" type="parTrans" cxnId="{59CE1991-A5B6-46B2-B6BF-D69DFCF6636D}">
      <dgm:prSet/>
      <dgm:spPr/>
      <dgm:t>
        <a:bodyPr/>
        <a:lstStyle/>
        <a:p>
          <a:endParaRPr lang="en-US"/>
        </a:p>
      </dgm:t>
    </dgm:pt>
    <dgm:pt modelId="{09AF3628-10EB-4E92-BF34-6497670391B5}" type="sibTrans" cxnId="{59CE1991-A5B6-46B2-B6BF-D69DFCF6636D}">
      <dgm:prSet/>
      <dgm:spPr/>
      <dgm:t>
        <a:bodyPr/>
        <a:lstStyle/>
        <a:p>
          <a:endParaRPr lang="en-US"/>
        </a:p>
      </dgm:t>
    </dgm:pt>
    <dgm:pt modelId="{50EBC862-1857-4C0B-B2CB-A9F4B348CC44}">
      <dgm:prSet phldrT="[Text]"/>
      <dgm:spPr/>
      <dgm:t>
        <a:bodyPr/>
        <a:lstStyle/>
        <a:p>
          <a:r>
            <a:rPr lang="en-US" dirty="0"/>
            <a:t>3.</a:t>
          </a:r>
        </a:p>
      </dgm:t>
    </dgm:pt>
    <dgm:pt modelId="{7755991E-9005-4A2F-BD61-658B05250512}" type="parTrans" cxnId="{4716251E-0CCE-4EC3-8FC5-684B492DA7EA}">
      <dgm:prSet/>
      <dgm:spPr/>
      <dgm:t>
        <a:bodyPr/>
        <a:lstStyle/>
        <a:p>
          <a:endParaRPr lang="en-US"/>
        </a:p>
      </dgm:t>
    </dgm:pt>
    <dgm:pt modelId="{3CD5BC9E-64CF-49D7-A5E3-6E21450138D4}" type="sibTrans" cxnId="{4716251E-0CCE-4EC3-8FC5-684B492DA7EA}">
      <dgm:prSet/>
      <dgm:spPr/>
      <dgm:t>
        <a:bodyPr/>
        <a:lstStyle/>
        <a:p>
          <a:endParaRPr lang="en-US"/>
        </a:p>
      </dgm:t>
    </dgm:pt>
    <dgm:pt modelId="{78840AA3-AE1D-4728-969D-6E58826C51C0}">
      <dgm:prSet custT="1"/>
      <dgm:spPr/>
      <dgm:t>
        <a:bodyPr/>
        <a:lstStyle/>
        <a:p>
          <a:r>
            <a:rPr lang="en-US" sz="2000" b="1" dirty="0"/>
            <a:t>Standard automatic weather station</a:t>
          </a:r>
          <a:r>
            <a:rPr lang="en-US" sz="1700" dirty="0"/>
            <a:t>: </a:t>
          </a:r>
          <a:r>
            <a:rPr lang="en-US" sz="1800" dirty="0"/>
            <a:t>This kind of weather station can measure air temperature, humidity, rainfall, wind direction, wind speed, air pressure, ground temperature, radiation, sunlight, evaporation and other parameters. It is use in forecasting, nowcasting, NWP models etc.</a:t>
          </a:r>
        </a:p>
      </dgm:t>
    </dgm:pt>
    <dgm:pt modelId="{1AF364D0-C48F-46EB-BCD1-8EBEB82015A3}" type="parTrans" cxnId="{3D0F7A13-DA4F-42B5-B55F-96C0C39E9E86}">
      <dgm:prSet/>
      <dgm:spPr/>
      <dgm:t>
        <a:bodyPr/>
        <a:lstStyle/>
        <a:p>
          <a:endParaRPr lang="en-US"/>
        </a:p>
      </dgm:t>
    </dgm:pt>
    <dgm:pt modelId="{4D240183-539B-432D-91FB-79B70E799831}" type="sibTrans" cxnId="{3D0F7A13-DA4F-42B5-B55F-96C0C39E9E86}">
      <dgm:prSet/>
      <dgm:spPr/>
      <dgm:t>
        <a:bodyPr/>
        <a:lstStyle/>
        <a:p>
          <a:endParaRPr lang="en-US"/>
        </a:p>
      </dgm:t>
    </dgm:pt>
    <dgm:pt modelId="{21E57FD6-AF2C-4538-B63D-30106A581F7B}">
      <dgm:prSet custT="1"/>
      <dgm:spPr/>
      <dgm:t>
        <a:bodyPr/>
        <a:lstStyle/>
        <a:p>
          <a:r>
            <a:rPr lang="en-US" sz="2000" b="1" dirty="0"/>
            <a:t>Automatic weather station for anemometer tower of wind farm</a:t>
          </a:r>
          <a:r>
            <a:rPr lang="en-US" sz="1800" b="1" dirty="0"/>
            <a:t>:</a:t>
          </a:r>
          <a:r>
            <a:rPr lang="en-US" sz="1800" dirty="0"/>
            <a:t> The automatic weather station for anemometer tower of wind farm acquires wind speed, wind direction, temperature, humidity, air pressure etc.</a:t>
          </a:r>
        </a:p>
      </dgm:t>
    </dgm:pt>
    <dgm:pt modelId="{DB982F33-2659-4615-9298-9A1F47FD065E}" type="parTrans" cxnId="{DDF19DCF-F812-4224-B164-FA293C96347B}">
      <dgm:prSet/>
      <dgm:spPr/>
      <dgm:t>
        <a:bodyPr/>
        <a:lstStyle/>
        <a:p>
          <a:endParaRPr lang="en-US"/>
        </a:p>
      </dgm:t>
    </dgm:pt>
    <dgm:pt modelId="{7CA96C0C-7F9B-428B-88F3-5A7788D94A18}" type="sibTrans" cxnId="{DDF19DCF-F812-4224-B164-FA293C96347B}">
      <dgm:prSet/>
      <dgm:spPr/>
      <dgm:t>
        <a:bodyPr/>
        <a:lstStyle/>
        <a:p>
          <a:endParaRPr lang="en-US"/>
        </a:p>
      </dgm:t>
    </dgm:pt>
    <dgm:pt modelId="{F6D71AAC-8F67-4BA9-8CEA-C68422303D7B}">
      <dgm:prSet custT="1"/>
      <dgm:spPr/>
      <dgm:t>
        <a:bodyPr/>
        <a:lstStyle/>
        <a:p>
          <a:r>
            <a:rPr lang="en-US" sz="2000" b="1" dirty="0"/>
            <a:t>Automatic Weather Station for Status Monitoring of Power Transmission Line</a:t>
          </a:r>
          <a:r>
            <a:rPr lang="en-US" sz="1800" b="1" dirty="0"/>
            <a:t>: </a:t>
          </a:r>
          <a:r>
            <a:rPr lang="en-US" sz="1800" b="0" dirty="0"/>
            <a:t>This kind of weather station carries out real-time monitoring of wind speed, wind direction, temperature, humidity, air pressure, rainfall, optical radiation and other meteorological elements for Weather Online Monitoring System of Overhead Transmission line</a:t>
          </a:r>
        </a:p>
      </dgm:t>
    </dgm:pt>
    <dgm:pt modelId="{FFA10B10-AF5F-470A-A44D-CDA990053481}" type="parTrans" cxnId="{B055D81A-7535-4D0A-894E-0B6D90437D4D}">
      <dgm:prSet/>
      <dgm:spPr/>
      <dgm:t>
        <a:bodyPr/>
        <a:lstStyle/>
        <a:p>
          <a:endParaRPr lang="en-US"/>
        </a:p>
      </dgm:t>
    </dgm:pt>
    <dgm:pt modelId="{0567C2D8-C3B4-478B-930F-7DB5959636F4}" type="sibTrans" cxnId="{B055D81A-7535-4D0A-894E-0B6D90437D4D}">
      <dgm:prSet/>
      <dgm:spPr/>
      <dgm:t>
        <a:bodyPr/>
        <a:lstStyle/>
        <a:p>
          <a:endParaRPr lang="en-US"/>
        </a:p>
      </dgm:t>
    </dgm:pt>
    <dgm:pt modelId="{68A425C7-FC1A-43AB-9D92-92FFECB79F14}">
      <dgm:prSet custT="1"/>
      <dgm:spPr/>
      <dgm:t>
        <a:bodyPr/>
        <a:lstStyle/>
        <a:p>
          <a:endParaRPr lang="en-US" sz="1800" dirty="0"/>
        </a:p>
      </dgm:t>
    </dgm:pt>
    <dgm:pt modelId="{91E787FD-8122-4F04-8D5C-200F3387E68F}" type="parTrans" cxnId="{95B4E13C-0501-4FE5-8B79-84F5F2D467CD}">
      <dgm:prSet/>
      <dgm:spPr/>
      <dgm:t>
        <a:bodyPr/>
        <a:lstStyle/>
        <a:p>
          <a:endParaRPr lang="en-US"/>
        </a:p>
      </dgm:t>
    </dgm:pt>
    <dgm:pt modelId="{BAB8DC10-8256-472A-BC1B-8E1699BE2ABD}" type="sibTrans" cxnId="{95B4E13C-0501-4FE5-8B79-84F5F2D467CD}">
      <dgm:prSet/>
      <dgm:spPr/>
      <dgm:t>
        <a:bodyPr/>
        <a:lstStyle/>
        <a:p>
          <a:endParaRPr lang="en-US"/>
        </a:p>
      </dgm:t>
    </dgm:pt>
    <dgm:pt modelId="{7DC215E5-C424-4323-998C-CE2B7A8BCE2A}" type="pres">
      <dgm:prSet presAssocID="{978C546D-0A99-4BA6-94A0-CF7CF29AF9CD}" presName="linearFlow" presStyleCnt="0">
        <dgm:presLayoutVars>
          <dgm:dir/>
          <dgm:animLvl val="lvl"/>
          <dgm:resizeHandles val="exact"/>
        </dgm:presLayoutVars>
      </dgm:prSet>
      <dgm:spPr/>
    </dgm:pt>
    <dgm:pt modelId="{D1230C14-D586-44DC-ABEB-64A213FE0016}" type="pres">
      <dgm:prSet presAssocID="{FA0CCE62-B3D6-4BEC-B846-A5ED61D12349}" presName="composite" presStyleCnt="0"/>
      <dgm:spPr/>
    </dgm:pt>
    <dgm:pt modelId="{3F5CA85D-EC39-420F-8AFF-1DC3E8C8AEBB}" type="pres">
      <dgm:prSet presAssocID="{FA0CCE62-B3D6-4BEC-B846-A5ED61D12349}" presName="parentText" presStyleLbl="alignNode1" presStyleIdx="0" presStyleCnt="3" custLinFactNeighborX="0" custLinFactNeighborY="-33169">
        <dgm:presLayoutVars>
          <dgm:chMax val="1"/>
          <dgm:bulletEnabled val="1"/>
        </dgm:presLayoutVars>
      </dgm:prSet>
      <dgm:spPr/>
    </dgm:pt>
    <dgm:pt modelId="{AB9F3894-2147-4CC7-96FA-FD5279F604AD}" type="pres">
      <dgm:prSet presAssocID="{FA0CCE62-B3D6-4BEC-B846-A5ED61D12349}" presName="descendantText" presStyleLbl="alignAcc1" presStyleIdx="0" presStyleCnt="3" custScaleY="145885" custLinFactNeighborX="549" custLinFactNeighborY="-2755">
        <dgm:presLayoutVars>
          <dgm:bulletEnabled val="1"/>
        </dgm:presLayoutVars>
      </dgm:prSet>
      <dgm:spPr/>
    </dgm:pt>
    <dgm:pt modelId="{BC55D1B8-5C40-488B-B1C7-18A794F79279}" type="pres">
      <dgm:prSet presAssocID="{BD08A738-A4C1-4D3E-92C2-8556B3EC4D5F}" presName="sp" presStyleCnt="0"/>
      <dgm:spPr/>
    </dgm:pt>
    <dgm:pt modelId="{73FBF34F-6AE1-42FF-B391-0BCC14CFD67F}" type="pres">
      <dgm:prSet presAssocID="{354BF801-58D8-4121-9627-401F34020B6E}" presName="composite" presStyleCnt="0"/>
      <dgm:spPr/>
    </dgm:pt>
    <dgm:pt modelId="{7D62FD90-B09F-4C7D-B777-F94D4BEBD2D8}" type="pres">
      <dgm:prSet presAssocID="{354BF801-58D8-4121-9627-401F34020B6E}" presName="parentText" presStyleLbl="alignNode1" presStyleIdx="1" presStyleCnt="3">
        <dgm:presLayoutVars>
          <dgm:chMax val="1"/>
          <dgm:bulletEnabled val="1"/>
        </dgm:presLayoutVars>
      </dgm:prSet>
      <dgm:spPr/>
    </dgm:pt>
    <dgm:pt modelId="{932CF756-A031-40D0-8E50-DB738AB41FAD}" type="pres">
      <dgm:prSet presAssocID="{354BF801-58D8-4121-9627-401F34020B6E}" presName="descendantText" presStyleLbl="alignAcc1" presStyleIdx="1" presStyleCnt="3" custScaleY="173664" custLinFactNeighborX="626" custLinFactNeighborY="-9511">
        <dgm:presLayoutVars>
          <dgm:bulletEnabled val="1"/>
        </dgm:presLayoutVars>
      </dgm:prSet>
      <dgm:spPr/>
    </dgm:pt>
    <dgm:pt modelId="{A8BF2EA5-92C8-4DB7-98C5-C1B68854C63B}" type="pres">
      <dgm:prSet presAssocID="{D746D748-8DEF-44F3-A525-57A4D94CC01B}" presName="sp" presStyleCnt="0"/>
      <dgm:spPr/>
    </dgm:pt>
    <dgm:pt modelId="{683130AE-E29C-4347-A55C-295D7E2C0696}" type="pres">
      <dgm:prSet presAssocID="{50EBC862-1857-4C0B-B2CB-A9F4B348CC44}" presName="composite" presStyleCnt="0"/>
      <dgm:spPr/>
    </dgm:pt>
    <dgm:pt modelId="{5891E9B7-3B94-44F5-B64C-F33388C8A562}" type="pres">
      <dgm:prSet presAssocID="{50EBC862-1857-4C0B-B2CB-A9F4B348CC44}" presName="parentText" presStyleLbl="alignNode1" presStyleIdx="2" presStyleCnt="3">
        <dgm:presLayoutVars>
          <dgm:chMax val="1"/>
          <dgm:bulletEnabled val="1"/>
        </dgm:presLayoutVars>
      </dgm:prSet>
      <dgm:spPr/>
    </dgm:pt>
    <dgm:pt modelId="{525A16B5-0BD1-4E16-922D-E0654FE5FBDA}" type="pres">
      <dgm:prSet presAssocID="{50EBC862-1857-4C0B-B2CB-A9F4B348CC44}" presName="descendantText" presStyleLbl="alignAcc1" presStyleIdx="2" presStyleCnt="3" custScaleY="245544" custLinFactY="100000" custLinFactNeighborX="92" custLinFactNeighborY="121999">
        <dgm:presLayoutVars>
          <dgm:bulletEnabled val="1"/>
        </dgm:presLayoutVars>
      </dgm:prSet>
      <dgm:spPr/>
    </dgm:pt>
  </dgm:ptLst>
  <dgm:cxnLst>
    <dgm:cxn modelId="{487D8411-6FC9-48A8-B579-DA8EBB8C36DC}" srcId="{978C546D-0A99-4BA6-94A0-CF7CF29AF9CD}" destId="{354BF801-58D8-4121-9627-401F34020B6E}" srcOrd="1" destOrd="0" parTransId="{5C002D7A-87DB-4EA2-94DC-BF8ED6CC49EB}" sibTransId="{D746D748-8DEF-44F3-A525-57A4D94CC01B}"/>
    <dgm:cxn modelId="{3D0F7A13-DA4F-42B5-B55F-96C0C39E9E86}" srcId="{FA0CCE62-B3D6-4BEC-B846-A5ED61D12349}" destId="{78840AA3-AE1D-4728-969D-6E58826C51C0}" srcOrd="0" destOrd="0" parTransId="{1AF364D0-C48F-46EB-BCD1-8EBEB82015A3}" sibTransId="{4D240183-539B-432D-91FB-79B70E799831}"/>
    <dgm:cxn modelId="{B055D81A-7535-4D0A-894E-0B6D90437D4D}" srcId="{50EBC862-1857-4C0B-B2CB-A9F4B348CC44}" destId="{F6D71AAC-8F67-4BA9-8CEA-C68422303D7B}" srcOrd="0" destOrd="0" parTransId="{FFA10B10-AF5F-470A-A44D-CDA990053481}" sibTransId="{0567C2D8-C3B4-478B-930F-7DB5959636F4}"/>
    <dgm:cxn modelId="{4716251E-0CCE-4EC3-8FC5-684B492DA7EA}" srcId="{978C546D-0A99-4BA6-94A0-CF7CF29AF9CD}" destId="{50EBC862-1857-4C0B-B2CB-A9F4B348CC44}" srcOrd="2" destOrd="0" parTransId="{7755991E-9005-4A2F-BD61-658B05250512}" sibTransId="{3CD5BC9E-64CF-49D7-A5E3-6E21450138D4}"/>
    <dgm:cxn modelId="{B0C63E2E-3D1E-44AE-AC38-1C79F8F91136}" type="presOf" srcId="{FA0CCE62-B3D6-4BEC-B846-A5ED61D12349}" destId="{3F5CA85D-EC39-420F-8AFF-1DC3E8C8AEBB}" srcOrd="0" destOrd="0" presId="urn:microsoft.com/office/officeart/2005/8/layout/chevron2"/>
    <dgm:cxn modelId="{955EEC30-E974-4FA9-BC1A-9CA498D60FD6}" type="presOf" srcId="{68A425C7-FC1A-43AB-9D92-92FFECB79F14}" destId="{932CF756-A031-40D0-8E50-DB738AB41FAD}" srcOrd="0" destOrd="2" presId="urn:microsoft.com/office/officeart/2005/8/layout/chevron2"/>
    <dgm:cxn modelId="{95B4E13C-0501-4FE5-8B79-84F5F2D467CD}" srcId="{354BF801-58D8-4121-9627-401F34020B6E}" destId="{68A425C7-FC1A-43AB-9D92-92FFECB79F14}" srcOrd="2" destOrd="0" parTransId="{91E787FD-8122-4F04-8D5C-200F3387E68F}" sibTransId="{BAB8DC10-8256-472A-BC1B-8E1699BE2ABD}"/>
    <dgm:cxn modelId="{43B3676B-94DC-4398-9C3F-EB163432D6E2}" type="presOf" srcId="{978C546D-0A99-4BA6-94A0-CF7CF29AF9CD}" destId="{7DC215E5-C424-4323-998C-CE2B7A8BCE2A}" srcOrd="0" destOrd="0" presId="urn:microsoft.com/office/officeart/2005/8/layout/chevron2"/>
    <dgm:cxn modelId="{930E9673-721D-4B11-961E-412616DFC8BA}" type="presOf" srcId="{21E57FD6-AF2C-4538-B63D-30106A581F7B}" destId="{932CF756-A031-40D0-8E50-DB738AB41FAD}" srcOrd="0" destOrd="1" presId="urn:microsoft.com/office/officeart/2005/8/layout/chevron2"/>
    <dgm:cxn modelId="{242A2754-AE72-4BC0-A414-D28DF1D5CAFE}" type="presOf" srcId="{354BF801-58D8-4121-9627-401F34020B6E}" destId="{7D62FD90-B09F-4C7D-B777-F94D4BEBD2D8}" srcOrd="0" destOrd="0" presId="urn:microsoft.com/office/officeart/2005/8/layout/chevron2"/>
    <dgm:cxn modelId="{1317AB74-447C-455B-A492-F2B027C1FCFC}" type="presOf" srcId="{50EBC862-1857-4C0B-B2CB-A9F4B348CC44}" destId="{5891E9B7-3B94-44F5-B64C-F33388C8A562}" srcOrd="0" destOrd="0" presId="urn:microsoft.com/office/officeart/2005/8/layout/chevron2"/>
    <dgm:cxn modelId="{A449C054-790E-4238-AE11-C05BC0DA3840}" type="presOf" srcId="{A1884212-4C1E-43DC-8E13-53E6F9E351CA}" destId="{932CF756-A031-40D0-8E50-DB738AB41FAD}" srcOrd="0" destOrd="0" presId="urn:microsoft.com/office/officeart/2005/8/layout/chevron2"/>
    <dgm:cxn modelId="{D8E33576-AB83-448A-93D4-0F4415136B49}" srcId="{978C546D-0A99-4BA6-94A0-CF7CF29AF9CD}" destId="{FA0CCE62-B3D6-4BEC-B846-A5ED61D12349}" srcOrd="0" destOrd="0" parTransId="{20DA9E90-1684-433A-B23A-897EEEC6272B}" sibTransId="{BD08A738-A4C1-4D3E-92C2-8556B3EC4D5F}"/>
    <dgm:cxn modelId="{50213B86-38AB-42D9-A576-D5D91C5B6628}" type="presOf" srcId="{F6D71AAC-8F67-4BA9-8CEA-C68422303D7B}" destId="{525A16B5-0BD1-4E16-922D-E0654FE5FBDA}" srcOrd="0" destOrd="0" presId="urn:microsoft.com/office/officeart/2005/8/layout/chevron2"/>
    <dgm:cxn modelId="{59CE1991-A5B6-46B2-B6BF-D69DFCF6636D}" srcId="{354BF801-58D8-4121-9627-401F34020B6E}" destId="{A1884212-4C1E-43DC-8E13-53E6F9E351CA}" srcOrd="0" destOrd="0" parTransId="{40C454FD-9B6B-4F15-B27D-98B95BC9E585}" sibTransId="{09AF3628-10EB-4E92-BF34-6497670391B5}"/>
    <dgm:cxn modelId="{A1F8EB97-0606-49BF-A1A3-32B316046217}" type="presOf" srcId="{78840AA3-AE1D-4728-969D-6E58826C51C0}" destId="{AB9F3894-2147-4CC7-96FA-FD5279F604AD}" srcOrd="0" destOrd="0" presId="urn:microsoft.com/office/officeart/2005/8/layout/chevron2"/>
    <dgm:cxn modelId="{DDF19DCF-F812-4224-B164-FA293C96347B}" srcId="{354BF801-58D8-4121-9627-401F34020B6E}" destId="{21E57FD6-AF2C-4538-B63D-30106A581F7B}" srcOrd="1" destOrd="0" parTransId="{DB982F33-2659-4615-9298-9A1F47FD065E}" sibTransId="{7CA96C0C-7F9B-428B-88F3-5A7788D94A18}"/>
    <dgm:cxn modelId="{5A06F7F1-A1BF-403E-B8F6-6185AE207C1C}" type="presParOf" srcId="{7DC215E5-C424-4323-998C-CE2B7A8BCE2A}" destId="{D1230C14-D586-44DC-ABEB-64A213FE0016}" srcOrd="0" destOrd="0" presId="urn:microsoft.com/office/officeart/2005/8/layout/chevron2"/>
    <dgm:cxn modelId="{E1110C25-E1C5-4FC6-A36B-C79BB1F19A33}" type="presParOf" srcId="{D1230C14-D586-44DC-ABEB-64A213FE0016}" destId="{3F5CA85D-EC39-420F-8AFF-1DC3E8C8AEBB}" srcOrd="0" destOrd="0" presId="urn:microsoft.com/office/officeart/2005/8/layout/chevron2"/>
    <dgm:cxn modelId="{4A9FF6D8-7B25-4B26-87D5-F516E4989BD7}" type="presParOf" srcId="{D1230C14-D586-44DC-ABEB-64A213FE0016}" destId="{AB9F3894-2147-4CC7-96FA-FD5279F604AD}" srcOrd="1" destOrd="0" presId="urn:microsoft.com/office/officeart/2005/8/layout/chevron2"/>
    <dgm:cxn modelId="{3EC22091-9BF4-424F-B046-C0D31CF499E0}" type="presParOf" srcId="{7DC215E5-C424-4323-998C-CE2B7A8BCE2A}" destId="{BC55D1B8-5C40-488B-B1C7-18A794F79279}" srcOrd="1" destOrd="0" presId="urn:microsoft.com/office/officeart/2005/8/layout/chevron2"/>
    <dgm:cxn modelId="{FB105735-B429-4485-B923-D39ECF378BA7}" type="presParOf" srcId="{7DC215E5-C424-4323-998C-CE2B7A8BCE2A}" destId="{73FBF34F-6AE1-42FF-B391-0BCC14CFD67F}" srcOrd="2" destOrd="0" presId="urn:microsoft.com/office/officeart/2005/8/layout/chevron2"/>
    <dgm:cxn modelId="{6B72A02A-6D8D-4A55-A32C-BD0CFE051538}" type="presParOf" srcId="{73FBF34F-6AE1-42FF-B391-0BCC14CFD67F}" destId="{7D62FD90-B09F-4C7D-B777-F94D4BEBD2D8}" srcOrd="0" destOrd="0" presId="urn:microsoft.com/office/officeart/2005/8/layout/chevron2"/>
    <dgm:cxn modelId="{B2550D62-AA4B-4840-827C-3A7D8A548DD8}" type="presParOf" srcId="{73FBF34F-6AE1-42FF-B391-0BCC14CFD67F}" destId="{932CF756-A031-40D0-8E50-DB738AB41FAD}" srcOrd="1" destOrd="0" presId="urn:microsoft.com/office/officeart/2005/8/layout/chevron2"/>
    <dgm:cxn modelId="{ED477D89-E231-4C2A-B598-268F2F44DBAD}" type="presParOf" srcId="{7DC215E5-C424-4323-998C-CE2B7A8BCE2A}" destId="{A8BF2EA5-92C8-4DB7-98C5-C1B68854C63B}" srcOrd="3" destOrd="0" presId="urn:microsoft.com/office/officeart/2005/8/layout/chevron2"/>
    <dgm:cxn modelId="{DDD7B8A1-3A8B-440A-B723-0F785EF21CDA}" type="presParOf" srcId="{7DC215E5-C424-4323-998C-CE2B7A8BCE2A}" destId="{683130AE-E29C-4347-A55C-295D7E2C0696}" srcOrd="4" destOrd="0" presId="urn:microsoft.com/office/officeart/2005/8/layout/chevron2"/>
    <dgm:cxn modelId="{B765C8F2-C3D0-437B-86DC-1C3C16EF6776}" type="presParOf" srcId="{683130AE-E29C-4347-A55C-295D7E2C0696}" destId="{5891E9B7-3B94-44F5-B64C-F33388C8A562}" srcOrd="0" destOrd="0" presId="urn:microsoft.com/office/officeart/2005/8/layout/chevron2"/>
    <dgm:cxn modelId="{B5C59CD9-9946-41A5-88A8-26C43E3136E0}" type="presParOf" srcId="{683130AE-E29C-4347-A55C-295D7E2C0696}" destId="{525A16B5-0BD1-4E16-922D-E0654FE5FBD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CA85D-EC39-420F-8AFF-1DC3E8C8AEBB}">
      <dsp:nvSpPr>
        <dsp:cNvPr id="0" name=""/>
        <dsp:cNvSpPr/>
      </dsp:nvSpPr>
      <dsp:spPr>
        <a:xfrm rot="5400000">
          <a:off x="-202082" y="202082"/>
          <a:ext cx="1347214" cy="94305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1.</a:t>
          </a:r>
        </a:p>
      </dsp:txBody>
      <dsp:txXfrm rot="-5400000">
        <a:off x="0" y="471525"/>
        <a:ext cx="943050" cy="404164"/>
      </dsp:txXfrm>
    </dsp:sp>
    <dsp:sp modelId="{AB9F3894-2147-4CC7-96FA-FD5279F604AD}">
      <dsp:nvSpPr>
        <dsp:cNvPr id="0" name=""/>
        <dsp:cNvSpPr/>
      </dsp:nvSpPr>
      <dsp:spPr>
        <a:xfrm rot="5400000">
          <a:off x="4099975" y="-3135009"/>
          <a:ext cx="1277499" cy="75913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Standard automatic weather station</a:t>
          </a:r>
          <a:r>
            <a:rPr lang="en-US" sz="1700" kern="1200" dirty="0"/>
            <a:t>: </a:t>
          </a:r>
          <a:r>
            <a:rPr lang="en-US" sz="1800" kern="1200" dirty="0"/>
            <a:t>This kind of weather station can measure air temperature, humidity, rainfall, wind direction, wind speed, air pressure, ground temperature, radiation, sunlight, evaporation and other parameters. It is use in forecasting, nowcasting, NWP models etc.</a:t>
          </a:r>
        </a:p>
      </dsp:txBody>
      <dsp:txXfrm rot="-5400000">
        <a:off x="943050" y="84278"/>
        <a:ext cx="7528987" cy="1152775"/>
      </dsp:txXfrm>
    </dsp:sp>
    <dsp:sp modelId="{7D62FD90-B09F-4C7D-B777-F94D4BEBD2D8}">
      <dsp:nvSpPr>
        <dsp:cNvPr id="0" name=""/>
        <dsp:cNvSpPr/>
      </dsp:nvSpPr>
      <dsp:spPr>
        <a:xfrm rot="5400000">
          <a:off x="-202082" y="1979500"/>
          <a:ext cx="1347214" cy="94305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2.</a:t>
          </a:r>
        </a:p>
      </dsp:txBody>
      <dsp:txXfrm rot="-5400000">
        <a:off x="0" y="2248943"/>
        <a:ext cx="943050" cy="404164"/>
      </dsp:txXfrm>
    </dsp:sp>
    <dsp:sp modelId="{932CF756-A031-40D0-8E50-DB738AB41FAD}">
      <dsp:nvSpPr>
        <dsp:cNvPr id="0" name=""/>
        <dsp:cNvSpPr/>
      </dsp:nvSpPr>
      <dsp:spPr>
        <a:xfrm rot="5400000">
          <a:off x="3978346" y="-1663698"/>
          <a:ext cx="1520757" cy="75913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114300" lvl="1" indent="-114300" algn="l" defTabSz="533400">
            <a:lnSpc>
              <a:spcPct val="90000"/>
            </a:lnSpc>
            <a:spcBef>
              <a:spcPct val="0"/>
            </a:spcBef>
            <a:spcAft>
              <a:spcPct val="15000"/>
            </a:spcAft>
            <a:buChar char="•"/>
          </a:pPr>
          <a:endParaRPr lang="en-US" sz="1200" kern="1200" dirty="0"/>
        </a:p>
        <a:p>
          <a:pPr marL="228600" lvl="1" indent="-228600" algn="l" defTabSz="889000">
            <a:lnSpc>
              <a:spcPct val="90000"/>
            </a:lnSpc>
            <a:spcBef>
              <a:spcPct val="0"/>
            </a:spcBef>
            <a:spcAft>
              <a:spcPct val="15000"/>
            </a:spcAft>
            <a:buChar char="•"/>
          </a:pPr>
          <a:r>
            <a:rPr lang="en-US" sz="2000" b="1" kern="1200" dirty="0"/>
            <a:t>Automatic weather station for anemometer tower of wind farm</a:t>
          </a:r>
          <a:r>
            <a:rPr lang="en-US" sz="1800" b="1" kern="1200" dirty="0"/>
            <a:t>:</a:t>
          </a:r>
          <a:r>
            <a:rPr lang="en-US" sz="1800" kern="1200" dirty="0"/>
            <a:t> The automatic weather station for anemometer tower of wind farm acquires wind speed, wind direction, temperature, humidity, air pressure etc.</a:t>
          </a:r>
        </a:p>
        <a:p>
          <a:pPr marL="171450" lvl="1" indent="-171450" algn="l" defTabSz="800100">
            <a:lnSpc>
              <a:spcPct val="90000"/>
            </a:lnSpc>
            <a:spcBef>
              <a:spcPct val="0"/>
            </a:spcBef>
            <a:spcAft>
              <a:spcPct val="15000"/>
            </a:spcAft>
            <a:buChar char="•"/>
          </a:pPr>
          <a:endParaRPr lang="en-US" sz="1800" kern="1200" dirty="0"/>
        </a:p>
      </dsp:txBody>
      <dsp:txXfrm rot="-5400000">
        <a:off x="943051" y="1445834"/>
        <a:ext cx="7517112" cy="1372283"/>
      </dsp:txXfrm>
    </dsp:sp>
    <dsp:sp modelId="{5891E9B7-3B94-44F5-B64C-F33388C8A562}">
      <dsp:nvSpPr>
        <dsp:cNvPr id="0" name=""/>
        <dsp:cNvSpPr/>
      </dsp:nvSpPr>
      <dsp:spPr>
        <a:xfrm rot="5400000">
          <a:off x="-202082" y="3824695"/>
          <a:ext cx="1347214" cy="94305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3.</a:t>
          </a:r>
        </a:p>
      </dsp:txBody>
      <dsp:txXfrm rot="-5400000">
        <a:off x="0" y="4094138"/>
        <a:ext cx="943050" cy="404164"/>
      </dsp:txXfrm>
    </dsp:sp>
    <dsp:sp modelId="{525A16B5-0BD1-4E16-922D-E0654FE5FBDA}">
      <dsp:nvSpPr>
        <dsp:cNvPr id="0" name=""/>
        <dsp:cNvSpPr/>
      </dsp:nvSpPr>
      <dsp:spPr>
        <a:xfrm rot="5400000">
          <a:off x="3663623" y="310823"/>
          <a:ext cx="2150203" cy="75913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Automatic Weather Station for Status Monitoring of Power Transmission Line</a:t>
          </a:r>
          <a:r>
            <a:rPr lang="en-US" sz="1800" b="1" kern="1200" dirty="0"/>
            <a:t>: </a:t>
          </a:r>
          <a:r>
            <a:rPr lang="en-US" sz="1800" b="0" kern="1200" dirty="0"/>
            <a:t>This kind of weather station carries out real-time monitoring of wind speed, wind direction, temperature, humidity, air pressure, rainfall, optical radiation and other meteorological elements for Weather Online Monitoring System of Overhead Transmission line</a:t>
          </a:r>
        </a:p>
      </dsp:txBody>
      <dsp:txXfrm rot="-5400000">
        <a:off x="943050" y="3136360"/>
        <a:ext cx="7486385" cy="19402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13F35F-A4F9-45E7-BC96-99773FDF6381}" type="datetimeFigureOut">
              <a:rPr lang="en-US" smtClean="0"/>
              <a:t>3/7/2022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D722D5-1620-4562-9ADE-027573FA726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LOGO copy"/>
          <p:cNvPicPr>
            <a:picLocks noChangeAspect="1" noChangeArrowheads="1"/>
          </p:cNvPicPr>
          <p:nvPr/>
        </p:nvPicPr>
        <p:blipFill>
          <a:blip r:embed="rId2">
            <a:clrChange>
              <a:clrFrom>
                <a:srgbClr val="CBE3E3"/>
              </a:clrFrom>
              <a:clrTo>
                <a:srgbClr val="CBE3E3">
                  <a:alpha val="0"/>
                </a:srgbClr>
              </a:clrTo>
            </a:clrChange>
          </a:blip>
          <a:srcRect l="11111" t="4305" r="11111" b="9607"/>
          <a:stretch>
            <a:fillRect/>
          </a:stretch>
        </p:blipFill>
        <p:spPr bwMode="auto">
          <a:xfrm>
            <a:off x="3929063" y="0"/>
            <a:ext cx="1133475" cy="1619250"/>
          </a:xfrm>
          <a:prstGeom prst="rect">
            <a:avLst/>
          </a:prstGeom>
          <a:noFill/>
          <a:ln w="9525">
            <a:noFill/>
            <a:miter lim="800000"/>
            <a:headEnd/>
            <a:tailEnd/>
          </a:ln>
        </p:spPr>
      </p:pic>
      <p:grpSp>
        <p:nvGrpSpPr>
          <p:cNvPr id="5" name="Group 12"/>
          <p:cNvGrpSpPr>
            <a:grpSpLocks/>
          </p:cNvGrpSpPr>
          <p:nvPr/>
        </p:nvGrpSpPr>
        <p:grpSpPr bwMode="auto">
          <a:xfrm>
            <a:off x="2214563" y="5357816"/>
            <a:ext cx="4800600" cy="766759"/>
            <a:chOff x="2057400" y="5357816"/>
            <a:chExt cx="4800600" cy="766884"/>
          </a:xfrm>
          <a:noFill/>
        </p:grpSpPr>
        <p:pic>
          <p:nvPicPr>
            <p:cNvPr id="6" name="Picture 4"/>
            <p:cNvPicPr>
              <a:picLocks noChangeAspect="1" noChangeArrowheads="1"/>
            </p:cNvPicPr>
            <p:nvPr/>
          </p:nvPicPr>
          <p:blipFill>
            <a:blip r:embed="rId3" cstate="print"/>
            <a:srcRect/>
            <a:stretch>
              <a:fillRect/>
            </a:stretch>
          </p:blipFill>
          <p:spPr bwMode="auto">
            <a:xfrm>
              <a:off x="2571755" y="5357816"/>
              <a:ext cx="3600450" cy="523874"/>
            </a:xfrm>
            <a:prstGeom prst="rect">
              <a:avLst/>
            </a:prstGeom>
            <a:grpFill/>
            <a:ln w="9525">
              <a:noFill/>
              <a:miter lim="800000"/>
              <a:headEnd/>
              <a:tailEnd/>
            </a:ln>
          </p:spPr>
        </p:pic>
        <p:pic>
          <p:nvPicPr>
            <p:cNvPr id="7" name="Picture 5"/>
            <p:cNvPicPr>
              <a:picLocks noChangeAspect="1" noChangeArrowheads="1"/>
            </p:cNvPicPr>
            <p:nvPr/>
          </p:nvPicPr>
          <p:blipFill>
            <a:blip r:embed="rId4" cstate="print"/>
            <a:srcRect l="2464" t="17021" r="2618" b="14894"/>
            <a:stretch>
              <a:fillRect/>
            </a:stretch>
          </p:blipFill>
          <p:spPr bwMode="auto">
            <a:xfrm>
              <a:off x="2057400" y="5715000"/>
              <a:ext cx="4800600" cy="409700"/>
            </a:xfrm>
            <a:prstGeom prst="rect">
              <a:avLst/>
            </a:prstGeom>
            <a:grpFill/>
            <a:ln w="9525">
              <a:noFill/>
              <a:miter lim="800000"/>
              <a:headEnd/>
              <a:tailEnd/>
            </a:ln>
          </p:spPr>
        </p:pic>
      </p:grpSp>
      <p:sp>
        <p:nvSpPr>
          <p:cNvPr id="2" name="Title 1"/>
          <p:cNvSpPr>
            <a:spLocks noGrp="1"/>
          </p:cNvSpPr>
          <p:nvPr>
            <p:ph type="ctrTitle"/>
          </p:nvPr>
        </p:nvSpPr>
        <p:spPr>
          <a:xfrm>
            <a:off x="457200" y="2030413"/>
            <a:ext cx="8153400" cy="1470025"/>
          </a:xfrm>
          <a:noFill/>
        </p:spPr>
        <p:txBody>
          <a:bodyPr/>
          <a:lstStyle>
            <a:lvl1pPr>
              <a:defRPr sz="5400" b="1">
                <a:solidFill>
                  <a:srgbClr val="003399"/>
                </a:solidFill>
                <a:latin typeface="Arial"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914400" y="4367218"/>
            <a:ext cx="7239000" cy="776294"/>
          </a:xfrm>
        </p:spPr>
        <p:txBody>
          <a:bodyPr/>
          <a:lstStyle>
            <a:lvl1pPr marL="0" indent="0" algn="ctr">
              <a:buNone/>
              <a:defRPr b="1">
                <a:solidFill>
                  <a:srgbClr val="1A1C3E"/>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4"/>
            <a:ext cx="9144000" cy="1143000"/>
          </a:xfrm>
        </p:spPr>
        <p:txBody>
          <a:bodyPr/>
          <a:lstStyle/>
          <a:p>
            <a:r>
              <a:rPr lang="en-US"/>
              <a:t>Click to edit Master title style</a:t>
            </a:r>
            <a:endParaRPr lang="en-US" dirty="0"/>
          </a:p>
        </p:txBody>
      </p:sp>
      <p:sp>
        <p:nvSpPr>
          <p:cNvPr id="3" name="Content Placeholder 2"/>
          <p:cNvSpPr>
            <a:spLocks noGrp="1"/>
          </p:cNvSpPr>
          <p:nvPr>
            <p:ph idx="1"/>
          </p:nvPr>
        </p:nvSpPr>
        <p:spPr>
          <a:xfrm>
            <a:off x="285750" y="1447800"/>
            <a:ext cx="8705850" cy="4695825"/>
          </a:xfrm>
        </p:spPr>
        <p:txBody>
          <a:bodyPr/>
          <a:lstStyle>
            <a:lvl3pPr>
              <a:defRPr>
                <a:solidFill>
                  <a:srgbClr val="003399"/>
                </a:solidFill>
              </a:defRPr>
            </a:lvl3pPr>
            <a:lvl4pPr>
              <a:defRPr>
                <a:solidFill>
                  <a:srgbClr val="003399"/>
                </a:solidFill>
              </a:defRPr>
            </a:lvl4pPr>
            <a:lvl5pPr>
              <a:defRPr>
                <a:solidFill>
                  <a:srgbClr val="00339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4860"/>
          </a:xfrm>
        </p:spPr>
        <p:txBody>
          <a:bodyPr anchor="t"/>
          <a:lstStyle>
            <a:lvl1pPr marL="0" indent="0" algn="ctr">
              <a:defRPr sz="4000" b="1" cap="none"/>
            </a:lvl1pPr>
          </a:lstStyle>
          <a:p>
            <a:r>
              <a:rPr lang="en-US"/>
              <a:t>Click to edit Master title style</a:t>
            </a:r>
            <a:endParaRPr lang="en-US" dirty="0"/>
          </a:p>
        </p:txBody>
      </p:sp>
      <p:sp>
        <p:nvSpPr>
          <p:cNvPr id="3" name="Text Placeholder 2"/>
          <p:cNvSpPr>
            <a:spLocks noGrp="1"/>
          </p:cNvSpPr>
          <p:nvPr>
            <p:ph type="body" idx="1"/>
          </p:nvPr>
        </p:nvSpPr>
        <p:spPr>
          <a:xfrm>
            <a:off x="228600" y="990600"/>
            <a:ext cx="8486804" cy="5153044"/>
          </a:xfrm>
        </p:spPr>
        <p:txBody>
          <a:bodyPr/>
          <a:lstStyle>
            <a:lvl1pPr marL="0" indent="0" algn="l">
              <a:buNone/>
              <a:defRPr sz="4000">
                <a:solidFill>
                  <a:srgbClr val="0033CC"/>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solidFill>
                  <a:srgbClr val="003399"/>
                </a:solidFill>
              </a:defRPr>
            </a:lvl3pPr>
            <a:lvl4pPr>
              <a:defRPr sz="1800">
                <a:solidFill>
                  <a:srgbClr val="003399"/>
                </a:solidFill>
              </a:defRPr>
            </a:lvl4pPr>
            <a:lvl5pPr>
              <a:defRPr sz="1800">
                <a:solidFill>
                  <a:srgbClr val="00339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solidFill>
                  <a:srgbClr val="003399"/>
                </a:solidFill>
              </a:defRPr>
            </a:lvl3pPr>
            <a:lvl4pPr>
              <a:defRPr sz="1800">
                <a:solidFill>
                  <a:srgbClr val="003399"/>
                </a:solidFill>
              </a:defRPr>
            </a:lvl4pPr>
            <a:lvl5pPr>
              <a:defRPr sz="1800">
                <a:solidFill>
                  <a:srgbClr val="00339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solidFill>
                  <a:srgbClr val="003399"/>
                </a:solidFill>
              </a:defRPr>
            </a:lvl3pPr>
            <a:lvl4pPr>
              <a:defRPr sz="1600">
                <a:solidFill>
                  <a:srgbClr val="003399"/>
                </a:solidFill>
              </a:defRPr>
            </a:lvl4pPr>
            <a:lvl5pPr>
              <a:defRPr sz="1600">
                <a:solidFill>
                  <a:srgbClr val="003399"/>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solidFill>
                  <a:srgbClr val="003399"/>
                </a:solidFill>
              </a:defRPr>
            </a:lvl3pPr>
            <a:lvl4pPr>
              <a:defRPr sz="1600">
                <a:solidFill>
                  <a:srgbClr val="003399"/>
                </a:solidFill>
              </a:defRPr>
            </a:lvl4pPr>
            <a:lvl5pPr>
              <a:defRPr sz="1600">
                <a:solidFill>
                  <a:srgbClr val="003399"/>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solidFill>
                  <a:srgbClr val="003399"/>
                </a:solidFill>
              </a:defRPr>
            </a:lvl3pPr>
            <a:lvl4pPr>
              <a:defRPr sz="2000">
                <a:solidFill>
                  <a:srgbClr val="003399"/>
                </a:solidFill>
              </a:defRPr>
            </a:lvl4pPr>
            <a:lvl5pPr>
              <a:defRPr sz="2000">
                <a:solidFill>
                  <a:srgbClr val="00339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3pPr>
              <a:defRPr>
                <a:solidFill>
                  <a:srgbClr val="003399"/>
                </a:solidFill>
              </a:defRPr>
            </a:lvl3pPr>
            <a:lvl4pPr>
              <a:defRPr>
                <a:solidFill>
                  <a:srgbClr val="003399"/>
                </a:solidFill>
              </a:defRPr>
            </a:lvl4pPr>
            <a:lvl5pPr>
              <a:defRPr>
                <a:solidFill>
                  <a:srgbClr val="00339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233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3pPr>
              <a:defRPr>
                <a:solidFill>
                  <a:srgbClr val="003399"/>
                </a:solidFill>
              </a:defRPr>
            </a:lvl3pPr>
            <a:lvl4pPr>
              <a:defRPr>
                <a:solidFill>
                  <a:srgbClr val="003399"/>
                </a:solidFill>
              </a:defRPr>
            </a:lvl4pPr>
            <a:lvl5pPr>
              <a:defRPr>
                <a:solidFill>
                  <a:srgbClr val="00339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17" Type="http://schemas.openxmlformats.org/officeDocument/2006/relationships/image" Target="../media/image6.gif"/><Relationship Id="rId2" Type="http://schemas.openxmlformats.org/officeDocument/2006/relationships/slideLayout" Target="../slideLayouts/slideLayout2.xml"/><Relationship Id="rId16"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pic>
        <p:nvPicPr>
          <p:cNvPr id="11" name="Picture 10" descr="Dock.jpg"/>
          <p:cNvPicPr>
            <a:picLocks noChangeAspect="1"/>
          </p:cNvPicPr>
          <p:nvPr/>
        </p:nvPicPr>
        <p:blipFill>
          <a:blip r:embed="rId13" cstate="print">
            <a:lum bright="57000" contrast="-69000"/>
          </a:blip>
          <a:srcRect t="21547" r="7717" b="34507"/>
          <a:stretch>
            <a:fillRect/>
          </a:stretch>
        </p:blipFill>
        <p:spPr bwMode="auto">
          <a:xfrm>
            <a:off x="1" y="0"/>
            <a:ext cx="9143999" cy="6143644"/>
          </a:xfrm>
          <a:prstGeom prst="rect">
            <a:avLst/>
          </a:prstGeom>
          <a:ln>
            <a:noFill/>
          </a:ln>
          <a:effectLst>
            <a:softEdge rad="112500"/>
          </a:effectLst>
        </p:spPr>
      </p:pic>
      <p:sp>
        <p:nvSpPr>
          <p:cNvPr id="1027" name="Title Placeholder 1"/>
          <p:cNvSpPr>
            <a:spLocks noGrp="1"/>
          </p:cNvSpPr>
          <p:nvPr>
            <p:ph type="title"/>
          </p:nvPr>
        </p:nvSpPr>
        <p:spPr bwMode="auto">
          <a:xfrm>
            <a:off x="0" y="0"/>
            <a:ext cx="9144000" cy="914400"/>
          </a:xfrm>
          <a:prstGeom prst="rect">
            <a:avLst/>
          </a:prstGeom>
          <a:solidFill>
            <a:schemeClr val="accent5">
              <a:lumMod val="60000"/>
              <a:lumOff val="40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8" name="Text Placeholder 2"/>
          <p:cNvSpPr>
            <a:spLocks noGrp="1"/>
          </p:cNvSpPr>
          <p:nvPr>
            <p:ph type="body" idx="1"/>
          </p:nvPr>
        </p:nvSpPr>
        <p:spPr bwMode="auto">
          <a:xfrm>
            <a:off x="152400" y="1066800"/>
            <a:ext cx="8839200" cy="5076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IN" altLang="en-US"/>
              <a:t>Click to edit Master text styles</a:t>
            </a:r>
          </a:p>
          <a:p>
            <a:pPr lvl="1"/>
            <a:r>
              <a:rPr lang="en-IN" altLang="en-US"/>
              <a:t>Second level</a:t>
            </a:r>
          </a:p>
        </p:txBody>
      </p:sp>
      <p:pic>
        <p:nvPicPr>
          <p:cNvPr id="1029" name="Picture 4" descr="LOGO copy"/>
          <p:cNvPicPr>
            <a:picLocks noChangeAspect="1" noChangeArrowheads="1"/>
          </p:cNvPicPr>
          <p:nvPr/>
        </p:nvPicPr>
        <p:blipFill>
          <a:blip r:embed="rId14">
            <a:clrChange>
              <a:clrFrom>
                <a:srgbClr val="CBE3E3"/>
              </a:clrFrom>
              <a:clrTo>
                <a:srgbClr val="CBE3E3">
                  <a:alpha val="0"/>
                </a:srgbClr>
              </a:clrTo>
            </a:clrChange>
          </a:blip>
          <a:srcRect l="11111" t="4305" r="11111" b="9607"/>
          <a:stretch>
            <a:fillRect/>
          </a:stretch>
        </p:blipFill>
        <p:spPr bwMode="auto">
          <a:xfrm>
            <a:off x="98425" y="6286500"/>
            <a:ext cx="401638" cy="571500"/>
          </a:xfrm>
          <a:prstGeom prst="rect">
            <a:avLst/>
          </a:prstGeom>
          <a:noFill/>
          <a:ln w="9525">
            <a:noFill/>
            <a:miter lim="800000"/>
            <a:headEnd/>
            <a:tailEnd/>
          </a:ln>
        </p:spPr>
      </p:pic>
      <p:grpSp>
        <p:nvGrpSpPr>
          <p:cNvPr id="2" name="Group 9"/>
          <p:cNvGrpSpPr>
            <a:grpSpLocks/>
          </p:cNvGrpSpPr>
          <p:nvPr/>
        </p:nvGrpSpPr>
        <p:grpSpPr bwMode="auto">
          <a:xfrm>
            <a:off x="2428875" y="6429375"/>
            <a:ext cx="4286250" cy="428625"/>
            <a:chOff x="2428860" y="6429396"/>
            <a:chExt cx="4286280" cy="428604"/>
          </a:xfrm>
        </p:grpSpPr>
        <p:pic>
          <p:nvPicPr>
            <p:cNvPr id="13" name="Picture 4"/>
            <p:cNvPicPr>
              <a:picLocks noChangeAspect="1" noChangeArrowheads="1"/>
            </p:cNvPicPr>
            <p:nvPr/>
          </p:nvPicPr>
          <p:blipFill>
            <a:blip r:embed="rId15" cstate="print">
              <a:duotone>
                <a:schemeClr val="accent2">
                  <a:shade val="45000"/>
                  <a:satMod val="135000"/>
                </a:schemeClr>
                <a:prstClr val="white"/>
              </a:duotone>
              <a:lum bright="-19000" contrast="2000"/>
            </a:blip>
            <a:srcRect/>
            <a:stretch>
              <a:fillRect/>
            </a:stretch>
          </p:blipFill>
          <p:spPr bwMode="auto">
            <a:xfrm>
              <a:off x="2857488" y="6429396"/>
              <a:ext cx="3227518" cy="214314"/>
            </a:xfrm>
            <a:prstGeom prst="rect">
              <a:avLst/>
            </a:prstGeom>
            <a:ln>
              <a:solidFill>
                <a:schemeClr val="bg1">
                  <a:alpha val="0"/>
                </a:schemeClr>
              </a:solidFill>
            </a:ln>
            <a:effectLst>
              <a:outerShdw blurRad="292100" dist="139700" dir="2700000" algn="tl" rotWithShape="0">
                <a:srgbClr val="333333">
                  <a:alpha val="65000"/>
                </a:srgbClr>
              </a:outerShdw>
            </a:effectLst>
          </p:spPr>
        </p:pic>
        <p:pic>
          <p:nvPicPr>
            <p:cNvPr id="14" name="Picture 6"/>
            <p:cNvPicPr>
              <a:picLocks noChangeAspect="1" noChangeArrowheads="1"/>
            </p:cNvPicPr>
            <p:nvPr/>
          </p:nvPicPr>
          <p:blipFill>
            <a:blip r:embed="rId16" cstate="print">
              <a:duotone>
                <a:schemeClr val="accent2">
                  <a:shade val="45000"/>
                  <a:satMod val="135000"/>
                </a:schemeClr>
                <a:prstClr val="white"/>
              </a:duotone>
              <a:lum bright="-19000" contrast="2000"/>
            </a:blip>
            <a:srcRect/>
            <a:stretch>
              <a:fillRect/>
            </a:stretch>
          </p:blipFill>
          <p:spPr bwMode="auto">
            <a:xfrm>
              <a:off x="2428860" y="6572272"/>
              <a:ext cx="4286280" cy="285728"/>
            </a:xfrm>
            <a:prstGeom prst="rect">
              <a:avLst/>
            </a:prstGeom>
            <a:noFill/>
            <a:ln w="9525">
              <a:solidFill>
                <a:schemeClr val="bg1">
                  <a:alpha val="0"/>
                </a:schemeClr>
              </a:solidFill>
              <a:miter lim="800000"/>
              <a:headEnd/>
              <a:tailEnd/>
            </a:ln>
            <a:effectLst/>
          </p:spPr>
        </p:pic>
      </p:grpSp>
      <p:cxnSp>
        <p:nvCxnSpPr>
          <p:cNvPr id="16" name="Straight Connector 15"/>
          <p:cNvCxnSpPr/>
          <p:nvPr/>
        </p:nvCxnSpPr>
        <p:spPr>
          <a:xfrm>
            <a:off x="1285875" y="6286500"/>
            <a:ext cx="6357938" cy="1588"/>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32" name="Picture 11" descr="G:\presentfor\rain-thunder.gif"/>
          <p:cNvPicPr>
            <a:picLocks noChangeAspect="1" noChangeArrowheads="1" noCrop="1"/>
          </p:cNvPicPr>
          <p:nvPr/>
        </p:nvPicPr>
        <p:blipFill>
          <a:blip r:embed="rId17"/>
          <a:srcRect/>
          <a:stretch>
            <a:fillRect/>
          </a:stretch>
        </p:blipFill>
        <p:spPr bwMode="auto">
          <a:xfrm>
            <a:off x="8286750" y="6323013"/>
            <a:ext cx="714375" cy="463550"/>
          </a:xfrm>
          <a:prstGeom prst="rect">
            <a:avLst/>
          </a:prstGeom>
          <a:noFill/>
          <a:ln w="9525">
            <a:noFill/>
            <a:miter lim="800000"/>
            <a:headEnd/>
            <a:tailEnd/>
          </a:ln>
        </p:spPr>
      </p:pic>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rtl="0" eaLnBrk="1" fontAlgn="base" hangingPunct="1">
        <a:spcBef>
          <a:spcPct val="0"/>
        </a:spcBef>
        <a:spcAft>
          <a:spcPct val="0"/>
        </a:spcAft>
        <a:defRPr sz="44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b="1">
          <a:solidFill>
            <a:schemeClr val="tx1"/>
          </a:solidFill>
          <a:latin typeface="Arial" charset="0"/>
          <a:cs typeface="Arial" charset="0"/>
        </a:defRPr>
      </a:lvl2pPr>
      <a:lvl3pPr algn="ctr" rtl="0" eaLnBrk="1" fontAlgn="base" hangingPunct="1">
        <a:spcBef>
          <a:spcPct val="0"/>
        </a:spcBef>
        <a:spcAft>
          <a:spcPct val="0"/>
        </a:spcAft>
        <a:defRPr sz="4400" b="1">
          <a:solidFill>
            <a:schemeClr val="tx1"/>
          </a:solidFill>
          <a:latin typeface="Arial" charset="0"/>
          <a:cs typeface="Arial" charset="0"/>
        </a:defRPr>
      </a:lvl3pPr>
      <a:lvl4pPr algn="ctr" rtl="0" eaLnBrk="1" fontAlgn="base" hangingPunct="1">
        <a:spcBef>
          <a:spcPct val="0"/>
        </a:spcBef>
        <a:spcAft>
          <a:spcPct val="0"/>
        </a:spcAft>
        <a:defRPr sz="4400" b="1">
          <a:solidFill>
            <a:schemeClr val="tx1"/>
          </a:solidFill>
          <a:latin typeface="Arial" charset="0"/>
          <a:cs typeface="Arial" charset="0"/>
        </a:defRPr>
      </a:lvl4pPr>
      <a:lvl5pPr algn="ctr" rtl="0" eaLnBrk="1" fontAlgn="base" hangingPunct="1">
        <a:spcBef>
          <a:spcPct val="0"/>
        </a:spcBef>
        <a:spcAft>
          <a:spcPct val="0"/>
        </a:spcAft>
        <a:defRPr sz="4400" b="1">
          <a:solidFill>
            <a:schemeClr val="tx1"/>
          </a:solidFill>
          <a:latin typeface="Arial" charset="0"/>
          <a:cs typeface="Arial" charset="0"/>
        </a:defRPr>
      </a:lvl5pPr>
      <a:lvl6pPr marL="457200" algn="ctr" rtl="0" eaLnBrk="1" fontAlgn="base" hangingPunct="1">
        <a:spcBef>
          <a:spcPct val="0"/>
        </a:spcBef>
        <a:spcAft>
          <a:spcPct val="0"/>
        </a:spcAft>
        <a:defRPr sz="4800" b="1">
          <a:solidFill>
            <a:srgbClr val="090355"/>
          </a:solidFill>
          <a:latin typeface="Arial" charset="0"/>
          <a:cs typeface="Arial" charset="0"/>
        </a:defRPr>
      </a:lvl6pPr>
      <a:lvl7pPr marL="914400" algn="ctr" rtl="0" eaLnBrk="1" fontAlgn="base" hangingPunct="1">
        <a:spcBef>
          <a:spcPct val="0"/>
        </a:spcBef>
        <a:spcAft>
          <a:spcPct val="0"/>
        </a:spcAft>
        <a:defRPr sz="4800" b="1">
          <a:solidFill>
            <a:srgbClr val="090355"/>
          </a:solidFill>
          <a:latin typeface="Arial" charset="0"/>
          <a:cs typeface="Arial" charset="0"/>
        </a:defRPr>
      </a:lvl7pPr>
      <a:lvl8pPr marL="1371600" algn="ctr" rtl="0" eaLnBrk="1" fontAlgn="base" hangingPunct="1">
        <a:spcBef>
          <a:spcPct val="0"/>
        </a:spcBef>
        <a:spcAft>
          <a:spcPct val="0"/>
        </a:spcAft>
        <a:defRPr sz="4800" b="1">
          <a:solidFill>
            <a:srgbClr val="090355"/>
          </a:solidFill>
          <a:latin typeface="Arial" charset="0"/>
          <a:cs typeface="Arial" charset="0"/>
        </a:defRPr>
      </a:lvl8pPr>
      <a:lvl9pPr marL="1828800" algn="ctr" rtl="0" eaLnBrk="1" fontAlgn="base" hangingPunct="1">
        <a:spcBef>
          <a:spcPct val="0"/>
        </a:spcBef>
        <a:spcAft>
          <a:spcPct val="0"/>
        </a:spcAft>
        <a:defRPr sz="4800" b="1">
          <a:solidFill>
            <a:srgbClr val="090355"/>
          </a:solidFill>
          <a:latin typeface="Arial" charset="0"/>
          <a:cs typeface="Arial" charset="0"/>
        </a:defRPr>
      </a:lvl9pPr>
    </p:titleStyle>
    <p:bodyStyle>
      <a:lvl1pPr marL="342900" indent="-342900" algn="l" rtl="0" eaLnBrk="1" fontAlgn="base" hangingPunct="1">
        <a:spcBef>
          <a:spcPct val="20000"/>
        </a:spcBef>
        <a:spcAft>
          <a:spcPct val="0"/>
        </a:spcAft>
        <a:buFont typeface="Wingdings" pitchFamily="2" charset="2"/>
        <a:buChar char="v"/>
        <a:defRPr sz="3200" b="1" kern="1200">
          <a:solidFill>
            <a:srgbClr val="003399"/>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Wingdings" pitchFamily="2" charset="2"/>
        <a:buChar char="§"/>
        <a:defRPr sz="3200" b="1" kern="1200">
          <a:solidFill>
            <a:srgbClr val="003399"/>
          </a:solidFill>
          <a:latin typeface="Arial" pitchFamily="34" charset="0"/>
          <a:ea typeface="+mn-ea"/>
          <a:cs typeface="Arial" pitchFamily="34" charset="0"/>
        </a:defRPr>
      </a:lvl2pPr>
      <a:lvl3pPr marL="1143000" indent="-228600" algn="l" rtl="0" eaLnBrk="1" fontAlgn="base" hangingPunct="1">
        <a:spcBef>
          <a:spcPct val="20000"/>
        </a:spcBef>
        <a:spcAft>
          <a:spcPct val="0"/>
        </a:spcAft>
        <a:buFont typeface="Arial" charset="0"/>
        <a:buChar char="•"/>
        <a:defRPr sz="2400" b="1"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charset="0"/>
        <a:buChar char="–"/>
        <a:defRPr sz="2000" b="1"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charset="0"/>
        <a:buChar char="»"/>
        <a:defRPr sz="20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emf"/><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23.emf"/><Relationship Id="rId5" Type="http://schemas.openxmlformats.org/officeDocument/2006/relationships/image" Target="../media/image22.png"/><Relationship Id="rId10" Type="http://schemas.openxmlformats.org/officeDocument/2006/relationships/image" Target="../media/image27.emf"/><Relationship Id="rId4" Type="http://schemas.openxmlformats.org/officeDocument/2006/relationships/image" Target="../media/image21.png"/><Relationship Id="rId9" Type="http://schemas.openxmlformats.org/officeDocument/2006/relationships/image" Target="../media/image26.emf"/></Relationships>
</file>

<file path=ppt/slides/_rels/slide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png"/><Relationship Id="rId10" Type="http://schemas.openxmlformats.org/officeDocument/2006/relationships/image" Target="../media/image35.emf"/><Relationship Id="rId4" Type="http://schemas.openxmlformats.org/officeDocument/2006/relationships/image" Target="../media/image29.png"/><Relationship Id="rId9" Type="http://schemas.openxmlformats.org/officeDocument/2006/relationships/image" Target="../media/image34.emf"/></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9.png"/><Relationship Id="rId7" Type="http://schemas.openxmlformats.org/officeDocument/2006/relationships/image" Target="../media/image41.emf"/><Relationship Id="rId2"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0" y="3886200"/>
            <a:ext cx="7239000" cy="1447800"/>
          </a:xfrm>
        </p:spPr>
        <p:txBody>
          <a:bodyPr>
            <a:normAutofit fontScale="40000" lnSpcReduction="20000"/>
          </a:bodyPr>
          <a:lstStyle/>
          <a:p>
            <a:r>
              <a:rPr lang="en-US" sz="6000" b="1" dirty="0">
                <a:solidFill>
                  <a:schemeClr val="bg2">
                    <a:lumMod val="75000"/>
                  </a:schemeClr>
                </a:solidFill>
              </a:rPr>
              <a:t>by</a:t>
            </a:r>
            <a:br>
              <a:rPr lang="en-US" sz="7200" b="1" dirty="0">
                <a:solidFill>
                  <a:schemeClr val="bg2">
                    <a:lumMod val="75000"/>
                  </a:schemeClr>
                </a:solidFill>
              </a:rPr>
            </a:br>
            <a:r>
              <a:rPr lang="en-US" sz="6000" b="1" dirty="0">
                <a:solidFill>
                  <a:schemeClr val="bg2">
                    <a:lumMod val="75000"/>
                  </a:schemeClr>
                </a:solidFill>
              </a:rPr>
              <a:t>YOUNKAP NINA Duplex</a:t>
            </a:r>
            <a:br>
              <a:rPr lang="en-US" sz="5100" b="1" dirty="0">
                <a:solidFill>
                  <a:schemeClr val="bg2">
                    <a:lumMod val="75000"/>
                  </a:schemeClr>
                </a:solidFill>
              </a:rPr>
            </a:br>
            <a:r>
              <a:rPr lang="en-US" sz="5000" b="1" dirty="0">
                <a:solidFill>
                  <a:schemeClr val="bg2">
                    <a:lumMod val="75000"/>
                  </a:schemeClr>
                </a:solidFill>
              </a:rPr>
              <a:t>Air Traffic Controller - MEng Degree in Computer Science</a:t>
            </a:r>
            <a:endParaRPr lang="en-US" sz="5000" dirty="0">
              <a:solidFill>
                <a:schemeClr val="bg2">
                  <a:lumMod val="75000"/>
                </a:schemeClr>
              </a:solidFill>
            </a:endParaRPr>
          </a:p>
          <a:p>
            <a:r>
              <a:rPr lang="en-US" sz="6000" b="1" dirty="0">
                <a:solidFill>
                  <a:schemeClr val="bg2">
                    <a:lumMod val="75000"/>
                  </a:schemeClr>
                </a:solidFill>
              </a:rPr>
              <a:t>MAROUA-SALAK INTERNATIONAL AIRPORT</a:t>
            </a:r>
            <a:endParaRPr lang="en-US" sz="6000" dirty="0">
              <a:solidFill>
                <a:schemeClr val="bg2">
                  <a:lumMod val="75000"/>
                </a:schemeClr>
              </a:solidFill>
            </a:endParaRPr>
          </a:p>
          <a:p>
            <a:endParaRPr lang="en-US" dirty="0"/>
          </a:p>
        </p:txBody>
      </p:sp>
      <p:sp>
        <p:nvSpPr>
          <p:cNvPr id="5" name="Rectangle 4">
            <a:extLst>
              <a:ext uri="{FF2B5EF4-FFF2-40B4-BE49-F238E27FC236}">
                <a16:creationId xmlns:a16="http://schemas.microsoft.com/office/drawing/2014/main" id="{71F19144-CFB4-4238-8853-8C674ECEC807}"/>
              </a:ext>
            </a:extLst>
          </p:cNvPr>
          <p:cNvSpPr/>
          <p:nvPr/>
        </p:nvSpPr>
        <p:spPr>
          <a:xfrm>
            <a:off x="-19292" y="1718608"/>
            <a:ext cx="9182583" cy="1938992"/>
          </a:xfrm>
          <a:prstGeom prst="rect">
            <a:avLst/>
          </a:prstGeom>
          <a:noFill/>
        </p:spPr>
        <p:txBody>
          <a:bodyPr wrap="square" lIns="91440" tIns="45720" rIns="91440" bIns="45720">
            <a:spAutoFit/>
          </a:bodyPr>
          <a:lstStyle/>
          <a:p>
            <a:pPr algn="ctr"/>
            <a:r>
              <a:rPr lang="en-US" sz="4000" b="1" cap="none" spc="0" dirty="0">
                <a:ln w="0"/>
                <a:solidFill>
                  <a:schemeClr val="bg2">
                    <a:lumMod val="75000"/>
                  </a:schemeClr>
                </a:solidFill>
                <a:effectLst>
                  <a:reflection blurRad="6350" stA="53000" endA="300" endPos="35500" dir="5400000" sy="-90000" algn="bl" rotWithShape="0"/>
                </a:effectLst>
              </a:rPr>
              <a:t>METEOROLOGICAL SATELLITE : SENSING PRINCIPLES, DATA COLLECTION AND ANALYSIS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E364AD-4A3A-4036-B6E5-FEF8F3D36864}"/>
              </a:ext>
            </a:extLst>
          </p:cNvPr>
          <p:cNvPicPr>
            <a:picLocks noChangeAspect="1"/>
          </p:cNvPicPr>
          <p:nvPr/>
        </p:nvPicPr>
        <p:blipFill>
          <a:blip r:embed="rId2"/>
          <a:stretch>
            <a:fillRect/>
          </a:stretch>
        </p:blipFill>
        <p:spPr>
          <a:xfrm>
            <a:off x="1981200" y="152400"/>
            <a:ext cx="5096698" cy="1036410"/>
          </a:xfrm>
          <a:prstGeom prst="rect">
            <a:avLst/>
          </a:prstGeom>
        </p:spPr>
      </p:pic>
      <p:sp>
        <p:nvSpPr>
          <p:cNvPr id="9" name="Arrow: Right 8">
            <a:extLst>
              <a:ext uri="{FF2B5EF4-FFF2-40B4-BE49-F238E27FC236}">
                <a16:creationId xmlns:a16="http://schemas.microsoft.com/office/drawing/2014/main" id="{B8CC36B6-54C6-4ADC-8085-B3B965169299}"/>
              </a:ext>
            </a:extLst>
          </p:cNvPr>
          <p:cNvSpPr/>
          <p:nvPr/>
        </p:nvSpPr>
        <p:spPr>
          <a:xfrm>
            <a:off x="211394" y="3654154"/>
            <a:ext cx="457200" cy="22860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0DBCCA-AC66-484F-AE03-7C1B265E5C9F}"/>
              </a:ext>
            </a:extLst>
          </p:cNvPr>
          <p:cNvSpPr txBox="1"/>
          <p:nvPr/>
        </p:nvSpPr>
        <p:spPr>
          <a:xfrm>
            <a:off x="746588" y="3409335"/>
            <a:ext cx="8077200" cy="1015663"/>
          </a:xfrm>
          <a:prstGeom prst="rect">
            <a:avLst/>
          </a:prstGeom>
          <a:noFill/>
        </p:spPr>
        <p:txBody>
          <a:bodyPr wrap="square" rtlCol="0">
            <a:spAutoFit/>
          </a:bodyPr>
          <a:lstStyle/>
          <a:p>
            <a:r>
              <a:rPr lang="en-US" sz="2000" b="0" i="0" u="none" strike="noStrike" baseline="0" dirty="0">
                <a:solidFill>
                  <a:srgbClr val="000000"/>
                </a:solidFill>
                <a:latin typeface="Times New Roman" panose="02020603050405020304" pitchFamily="18" charset="0"/>
              </a:rPr>
              <a:t>The antenna elevation and azimuth angle depends on latitude and longitude of the field site and the satellite longitude (74 E). For the AWS network the azimuth angle is greater than170</a:t>
            </a:r>
            <a:r>
              <a:rPr lang="en-US" sz="1800" b="0" i="0" u="none" strike="noStrike" baseline="0" dirty="0">
                <a:solidFill>
                  <a:srgbClr val="000000"/>
                </a:solidFill>
                <a:latin typeface="Times New Roman" panose="02020603050405020304" pitchFamily="18" charset="0"/>
              </a:rPr>
              <a:t>.</a:t>
            </a:r>
            <a:endParaRPr lang="en-US" dirty="0"/>
          </a:p>
        </p:txBody>
      </p:sp>
      <p:sp>
        <p:nvSpPr>
          <p:cNvPr id="11" name="Arrow: Right 10">
            <a:extLst>
              <a:ext uri="{FF2B5EF4-FFF2-40B4-BE49-F238E27FC236}">
                <a16:creationId xmlns:a16="http://schemas.microsoft.com/office/drawing/2014/main" id="{01DF4840-A741-4DAD-8EFF-2F67B114F204}"/>
              </a:ext>
            </a:extLst>
          </p:cNvPr>
          <p:cNvSpPr/>
          <p:nvPr/>
        </p:nvSpPr>
        <p:spPr>
          <a:xfrm>
            <a:off x="193966" y="4686300"/>
            <a:ext cx="474628" cy="22860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56C147B-5DD9-41CC-A77A-7AC63B956F68}"/>
              </a:ext>
            </a:extLst>
          </p:cNvPr>
          <p:cNvSpPr txBox="1"/>
          <p:nvPr/>
        </p:nvSpPr>
        <p:spPr>
          <a:xfrm>
            <a:off x="719549" y="4446657"/>
            <a:ext cx="8077200" cy="707886"/>
          </a:xfrm>
          <a:prstGeom prst="rect">
            <a:avLst/>
          </a:prstGeom>
          <a:noFill/>
        </p:spPr>
        <p:txBody>
          <a:bodyPr wrap="square" rtlCol="0">
            <a:spAutoFit/>
          </a:bodyPr>
          <a:lstStyle/>
          <a:p>
            <a:r>
              <a:rPr lang="en-US" sz="2000" b="0" i="0" u="none" strike="noStrike" baseline="0" dirty="0">
                <a:solidFill>
                  <a:srgbClr val="000000"/>
                </a:solidFill>
                <a:latin typeface="Times New Roman" panose="02020603050405020304" pitchFamily="18" charset="0"/>
              </a:rPr>
              <a:t>The antenna is therefore mounted on the tower facing to south. The tipping bucket rain gauge is installed at a minimum distance of 3 m from the tower. </a:t>
            </a:r>
            <a:endParaRPr lang="en-US" sz="2000" dirty="0"/>
          </a:p>
        </p:txBody>
      </p:sp>
      <p:pic>
        <p:nvPicPr>
          <p:cNvPr id="13" name="Picture 12">
            <a:extLst>
              <a:ext uri="{FF2B5EF4-FFF2-40B4-BE49-F238E27FC236}">
                <a16:creationId xmlns:a16="http://schemas.microsoft.com/office/drawing/2014/main" id="{FB13DDD2-A133-4E57-B959-8B8ECF39FAE6}"/>
              </a:ext>
            </a:extLst>
          </p:cNvPr>
          <p:cNvPicPr>
            <a:picLocks noChangeAspect="1"/>
          </p:cNvPicPr>
          <p:nvPr/>
        </p:nvPicPr>
        <p:blipFill>
          <a:blip r:embed="rId3"/>
          <a:stretch>
            <a:fillRect/>
          </a:stretch>
        </p:blipFill>
        <p:spPr>
          <a:xfrm>
            <a:off x="156505" y="5498487"/>
            <a:ext cx="566977" cy="341406"/>
          </a:xfrm>
          <a:prstGeom prst="rect">
            <a:avLst/>
          </a:prstGeom>
        </p:spPr>
      </p:pic>
      <p:sp>
        <p:nvSpPr>
          <p:cNvPr id="14" name="TextBox 13">
            <a:extLst>
              <a:ext uri="{FF2B5EF4-FFF2-40B4-BE49-F238E27FC236}">
                <a16:creationId xmlns:a16="http://schemas.microsoft.com/office/drawing/2014/main" id="{1C4CD8F1-146F-4A1F-93F9-68AFAAA00318}"/>
              </a:ext>
            </a:extLst>
          </p:cNvPr>
          <p:cNvSpPr txBox="1"/>
          <p:nvPr/>
        </p:nvSpPr>
        <p:spPr>
          <a:xfrm>
            <a:off x="719549" y="5315247"/>
            <a:ext cx="7620000" cy="707886"/>
          </a:xfrm>
          <a:prstGeom prst="rect">
            <a:avLst/>
          </a:prstGeom>
          <a:noFill/>
        </p:spPr>
        <p:txBody>
          <a:bodyPr wrap="square" rtlCol="0">
            <a:spAutoFit/>
          </a:bodyPr>
          <a:lstStyle/>
          <a:p>
            <a:r>
              <a:rPr lang="en-US" sz="2000" b="0" i="0" u="none" strike="noStrike" baseline="0" dirty="0">
                <a:solidFill>
                  <a:srgbClr val="000000"/>
                </a:solidFill>
                <a:latin typeface="Times New Roman" panose="02020603050405020304" pitchFamily="18" charset="0"/>
              </a:rPr>
              <a:t>The height of the collector is approximately 0.6 to 1.0 m above ground depending upon the site requirement. </a:t>
            </a:r>
            <a:endParaRPr lang="en-US" sz="2000" dirty="0"/>
          </a:p>
        </p:txBody>
      </p:sp>
      <p:pic>
        <p:nvPicPr>
          <p:cNvPr id="15" name="Picture 14">
            <a:extLst>
              <a:ext uri="{FF2B5EF4-FFF2-40B4-BE49-F238E27FC236}">
                <a16:creationId xmlns:a16="http://schemas.microsoft.com/office/drawing/2014/main" id="{311CD9CA-34C8-4726-A268-AE3AE7AEC7C3}"/>
              </a:ext>
            </a:extLst>
          </p:cNvPr>
          <p:cNvPicPr>
            <a:picLocks noChangeAspect="1"/>
          </p:cNvPicPr>
          <p:nvPr/>
        </p:nvPicPr>
        <p:blipFill>
          <a:blip r:embed="rId4"/>
          <a:stretch>
            <a:fillRect/>
          </a:stretch>
        </p:blipFill>
        <p:spPr>
          <a:xfrm>
            <a:off x="83327" y="2580679"/>
            <a:ext cx="585267" cy="335309"/>
          </a:xfrm>
          <a:prstGeom prst="rect">
            <a:avLst/>
          </a:prstGeom>
        </p:spPr>
      </p:pic>
      <p:sp>
        <p:nvSpPr>
          <p:cNvPr id="19" name="TextBox 18">
            <a:extLst>
              <a:ext uri="{FF2B5EF4-FFF2-40B4-BE49-F238E27FC236}">
                <a16:creationId xmlns:a16="http://schemas.microsoft.com/office/drawing/2014/main" id="{E033CF09-53A3-4893-B34D-811707A588C0}"/>
              </a:ext>
            </a:extLst>
          </p:cNvPr>
          <p:cNvSpPr txBox="1"/>
          <p:nvPr/>
        </p:nvSpPr>
        <p:spPr>
          <a:xfrm>
            <a:off x="746588" y="2438400"/>
            <a:ext cx="7592961" cy="646331"/>
          </a:xfrm>
          <a:prstGeom prst="rect">
            <a:avLst/>
          </a:prstGeom>
          <a:noFill/>
        </p:spPr>
        <p:txBody>
          <a:bodyPr wrap="square" rtlCol="0">
            <a:spAutoFit/>
          </a:bodyPr>
          <a:lstStyle/>
          <a:p>
            <a:r>
              <a:rPr lang="en-US" sz="1800" i="0" u="none" strike="noStrike" baseline="0" dirty="0">
                <a:solidFill>
                  <a:srgbClr val="000000"/>
                </a:solidFill>
                <a:latin typeface="Times New Roman" panose="02020603050405020304" pitchFamily="18" charset="0"/>
              </a:rPr>
              <a:t>The crossed Yagi antenna is installed on a tower at an approximate height of 6-7 m.</a:t>
            </a:r>
            <a:endParaRPr lang="en-US" dirty="0"/>
          </a:p>
        </p:txBody>
      </p:sp>
      <p:sp>
        <p:nvSpPr>
          <p:cNvPr id="20" name="Arrow: Right 19">
            <a:extLst>
              <a:ext uri="{FF2B5EF4-FFF2-40B4-BE49-F238E27FC236}">
                <a16:creationId xmlns:a16="http://schemas.microsoft.com/office/drawing/2014/main" id="{A5AA1ACC-0C80-421F-B1F4-5E77C97DCF5A}"/>
              </a:ext>
            </a:extLst>
          </p:cNvPr>
          <p:cNvSpPr/>
          <p:nvPr/>
        </p:nvSpPr>
        <p:spPr>
          <a:xfrm>
            <a:off x="127008" y="1458382"/>
            <a:ext cx="526273" cy="24449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A0FC13D-91EC-42F5-B903-10F1498ADABE}"/>
              </a:ext>
            </a:extLst>
          </p:cNvPr>
          <p:cNvSpPr txBox="1"/>
          <p:nvPr/>
        </p:nvSpPr>
        <p:spPr>
          <a:xfrm>
            <a:off x="746588" y="1295400"/>
            <a:ext cx="7711612" cy="923330"/>
          </a:xfrm>
          <a:prstGeom prst="rect">
            <a:avLst/>
          </a:prstGeom>
          <a:noFill/>
        </p:spPr>
        <p:txBody>
          <a:bodyPr wrap="square" rtlCol="0">
            <a:spAutoFit/>
          </a:bodyPr>
          <a:lstStyle/>
          <a:p>
            <a:r>
              <a:rPr lang="en-US" sz="1800" i="0" u="none" strike="noStrike" baseline="0" dirty="0">
                <a:solidFill>
                  <a:srgbClr val="000000"/>
                </a:solidFill>
                <a:latin typeface="Times New Roman" panose="02020603050405020304" pitchFamily="18" charset="0"/>
              </a:rPr>
              <a:t>The pyranometer is mounted on a shaft at a height of approximately 1.8 m above ground. The shaft for pyranometer is kept to the south to minimize the effect of tower shadow.</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90185D3-5D13-488D-813A-A9C1FA26DD1C}"/>
              </a:ext>
            </a:extLst>
          </p:cNvPr>
          <p:cNvSpPr/>
          <p:nvPr/>
        </p:nvSpPr>
        <p:spPr>
          <a:xfrm>
            <a:off x="2161868" y="228600"/>
            <a:ext cx="4876800" cy="533400"/>
          </a:xfrm>
          <a:prstGeom prst="roundRect">
            <a:avLst/>
          </a:prstGeom>
          <a:ln w="28575">
            <a:solidFill>
              <a:schemeClr val="bg2">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600" b="1" dirty="0">
                <a:ln w="0"/>
                <a:solidFill>
                  <a:schemeClr val="bg2">
                    <a:lumMod val="50000"/>
                  </a:schemeClr>
                </a:solidFill>
                <a:effectLst>
                  <a:reflection blurRad="6350" stA="53000" endA="300" endPos="35500" dir="5400000" sy="-90000" algn="bl" rotWithShape="0"/>
                </a:effectLst>
              </a:rPr>
              <a:t>APPLICATION OF AWS</a:t>
            </a:r>
          </a:p>
        </p:txBody>
      </p:sp>
      <p:graphicFrame>
        <p:nvGraphicFramePr>
          <p:cNvPr id="10" name="Diagram 9">
            <a:extLst>
              <a:ext uri="{FF2B5EF4-FFF2-40B4-BE49-F238E27FC236}">
                <a16:creationId xmlns:a16="http://schemas.microsoft.com/office/drawing/2014/main" id="{BC4D3656-2930-4D05-8E8D-0E14D4A995A2}"/>
              </a:ext>
            </a:extLst>
          </p:cNvPr>
          <p:cNvGraphicFramePr/>
          <p:nvPr>
            <p:extLst>
              <p:ext uri="{D42A27DB-BD31-4B8C-83A1-F6EECF244321}">
                <p14:modId xmlns:p14="http://schemas.microsoft.com/office/powerpoint/2010/main" val="2386759522"/>
              </p:ext>
            </p:extLst>
          </p:nvPr>
        </p:nvGraphicFramePr>
        <p:xfrm>
          <a:off x="304800" y="990600"/>
          <a:ext cx="85344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Arrow: Curved Right 11">
            <a:extLst>
              <a:ext uri="{FF2B5EF4-FFF2-40B4-BE49-F238E27FC236}">
                <a16:creationId xmlns:a16="http://schemas.microsoft.com/office/drawing/2014/main" id="{680C9684-673B-4FF8-B581-0BDC9A39FC35}"/>
              </a:ext>
            </a:extLst>
          </p:cNvPr>
          <p:cNvSpPr/>
          <p:nvPr/>
        </p:nvSpPr>
        <p:spPr>
          <a:xfrm>
            <a:off x="1143000" y="228600"/>
            <a:ext cx="914400" cy="762000"/>
          </a:xfrm>
          <a:prstGeom prst="curved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chemeClr val="tx1"/>
              </a:solidFill>
            </a:endParaRPr>
          </a:p>
        </p:txBody>
      </p:sp>
      <p:sp>
        <p:nvSpPr>
          <p:cNvPr id="14" name="Arrow: Curved Left 13">
            <a:extLst>
              <a:ext uri="{FF2B5EF4-FFF2-40B4-BE49-F238E27FC236}">
                <a16:creationId xmlns:a16="http://schemas.microsoft.com/office/drawing/2014/main" id="{CFE10D9D-30D4-4C51-B6BB-3402FE3998AF}"/>
              </a:ext>
            </a:extLst>
          </p:cNvPr>
          <p:cNvSpPr/>
          <p:nvPr/>
        </p:nvSpPr>
        <p:spPr>
          <a:xfrm>
            <a:off x="7162800" y="266700"/>
            <a:ext cx="990600" cy="685800"/>
          </a:xfrm>
          <a:prstGeom prst="curvedLef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D8DA3D3-78EF-4753-A16E-DCCFCDF49838}"/>
              </a:ext>
            </a:extLst>
          </p:cNvPr>
          <p:cNvSpPr/>
          <p:nvPr/>
        </p:nvSpPr>
        <p:spPr>
          <a:xfrm>
            <a:off x="1524000" y="228600"/>
            <a:ext cx="5943600" cy="533400"/>
          </a:xfrm>
          <a:prstGeom prst="roundRect">
            <a:avLst/>
          </a:prstGeom>
          <a:ln w="38100">
            <a:solidFill>
              <a:schemeClr val="bg2">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ln w="0"/>
                <a:solidFill>
                  <a:schemeClr val="bg2">
                    <a:lumMod val="75000"/>
                  </a:schemeClr>
                </a:solidFill>
                <a:effectLst>
                  <a:reflection blurRad="6350" stA="53000" endA="300" endPos="35500" dir="5400000" sy="-90000" algn="bl" rotWithShape="0"/>
                </a:effectLst>
              </a:rPr>
              <a:t>CONCLUSION AND ADVANCEMENT</a:t>
            </a:r>
          </a:p>
        </p:txBody>
      </p:sp>
      <p:sp>
        <p:nvSpPr>
          <p:cNvPr id="9" name="Rectangle: Rounded Corners 8">
            <a:extLst>
              <a:ext uri="{FF2B5EF4-FFF2-40B4-BE49-F238E27FC236}">
                <a16:creationId xmlns:a16="http://schemas.microsoft.com/office/drawing/2014/main" id="{76A32EAE-CB54-4156-A8CC-E4530072D762}"/>
              </a:ext>
            </a:extLst>
          </p:cNvPr>
          <p:cNvSpPr/>
          <p:nvPr/>
        </p:nvSpPr>
        <p:spPr>
          <a:xfrm>
            <a:off x="152400" y="990600"/>
            <a:ext cx="4114800" cy="5105400"/>
          </a:xfrm>
          <a:prstGeom prst="roundRect">
            <a:avLst/>
          </a:prstGeom>
          <a:ln w="28575">
            <a:solidFill>
              <a:schemeClr val="bg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marL="342900" indent="-342900">
              <a:buFont typeface="Arial" panose="020B0604020202020204" pitchFamily="34" charset="0"/>
              <a:buChar char="•"/>
            </a:pPr>
            <a:r>
              <a:rPr lang="en-US" sz="2400" b="0" i="0" u="none" strike="noStrike" baseline="0" dirty="0">
                <a:solidFill>
                  <a:srgbClr val="000000"/>
                </a:solidFill>
                <a:latin typeface="Times New Roman" panose="02020603050405020304" pitchFamily="18" charset="0"/>
              </a:rPr>
              <a:t>Records of daily weather conditions have been kept for 200 years and more, of course, but traditionally have always required a diligent and dedicated human observer to record readings from manual instruments at a fixed time, without fail, every single day. </a:t>
            </a:r>
            <a:endParaRPr lang="en-US" sz="2400" dirty="0"/>
          </a:p>
        </p:txBody>
      </p:sp>
      <p:sp>
        <p:nvSpPr>
          <p:cNvPr id="10" name="Rectangle: Rounded Corners 9">
            <a:extLst>
              <a:ext uri="{FF2B5EF4-FFF2-40B4-BE49-F238E27FC236}">
                <a16:creationId xmlns:a16="http://schemas.microsoft.com/office/drawing/2014/main" id="{764B6908-D315-46F9-9385-691BB7107B29}"/>
              </a:ext>
            </a:extLst>
          </p:cNvPr>
          <p:cNvSpPr/>
          <p:nvPr/>
        </p:nvSpPr>
        <p:spPr>
          <a:xfrm>
            <a:off x="4412226" y="1305232"/>
            <a:ext cx="4579374" cy="4790768"/>
          </a:xfrm>
          <a:prstGeom prst="roundRect">
            <a:avLst/>
          </a:prstGeom>
          <a:ln w="28575">
            <a:solidFill>
              <a:schemeClr val="bg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l"/>
            <a:endParaRPr lang="en-US" sz="1800" b="0" i="0" u="none" strike="noStrike" baseline="0" dirty="0">
              <a:solidFill>
                <a:srgbClr val="000000"/>
              </a:solidFill>
              <a:latin typeface="Symbol" panose="05050102010706020507" pitchFamily="18" charset="2"/>
            </a:endParaRPr>
          </a:p>
          <a:p>
            <a:pPr marL="285750" indent="-285750">
              <a:buFont typeface="Arial" panose="020B0604020202020204" pitchFamily="34" charset="0"/>
              <a:buChar char="•"/>
            </a:pPr>
            <a:endParaRPr lang="en-US" sz="2000" b="0" i="0" u="none" strike="noStrike" baseline="0"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Routine daily maintenance chores (e.g. emptying the rain gauge) are done automatically. </a:t>
            </a:r>
          </a:p>
          <a:p>
            <a:pPr marL="285750" indent="-285750">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AWS stations can automatically record maximum and minimum values for a range of weather parameters through each day and keep track, for example, of total monthly and yearly rainfall.</a:t>
            </a:r>
          </a:p>
          <a:p>
            <a:pPr marL="285750" indent="-285750">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 Readings can be easily taken direct from the console display. </a:t>
            </a:r>
            <a:endParaRPr lang="en-US" sz="2000" b="0" i="0" u="none" strike="noStrike" baseline="0" dirty="0">
              <a:solidFill>
                <a:srgbClr val="000000"/>
              </a:solidFill>
            </a:endParaRPr>
          </a:p>
          <a:p>
            <a:pPr marL="285750" indent="-285750">
              <a:buFont typeface="Arial" panose="020B0604020202020204" pitchFamily="34" charset="0"/>
              <a:buChar char="•"/>
            </a:pPr>
            <a:r>
              <a:rPr lang="en-US" sz="2000" b="0" i="0" u="none" strike="noStrike" baseline="0" dirty="0">
                <a:solidFill>
                  <a:srgbClr val="000000"/>
                </a:solidFill>
              </a:rPr>
              <a:t>A data logger and PC can be readily linked to the station so that all weather data is automatically logged. </a:t>
            </a:r>
          </a:p>
          <a:p>
            <a:endParaRPr lang="en-US" sz="1800" b="0" i="0" u="none" strike="noStrike" baseline="0" dirty="0">
              <a:solidFill>
                <a:srgbClr val="000000"/>
              </a:solidFill>
              <a:latin typeface="Times New Roman" panose="02020603050405020304" pitchFamily="18" charset="0"/>
            </a:endParaRPr>
          </a:p>
          <a:p>
            <a:pPr algn="ctr"/>
            <a:endParaRPr lang="en-US" dirty="0"/>
          </a:p>
        </p:txBody>
      </p:sp>
      <p:sp>
        <p:nvSpPr>
          <p:cNvPr id="11" name="Rectangle 10">
            <a:extLst>
              <a:ext uri="{FF2B5EF4-FFF2-40B4-BE49-F238E27FC236}">
                <a16:creationId xmlns:a16="http://schemas.microsoft.com/office/drawing/2014/main" id="{E83C1F36-D1EC-44CA-8D91-9B9F54A08809}"/>
              </a:ext>
            </a:extLst>
          </p:cNvPr>
          <p:cNvSpPr/>
          <p:nvPr/>
        </p:nvSpPr>
        <p:spPr>
          <a:xfrm>
            <a:off x="5219700" y="956187"/>
            <a:ext cx="2971800" cy="312174"/>
          </a:xfrm>
          <a:prstGeom prst="rect">
            <a:avLst/>
          </a:prstGeom>
          <a:ln>
            <a:solidFill>
              <a:schemeClr val="bg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a:solidFill>
                  <a:schemeClr val="bg2">
                    <a:lumMod val="75000"/>
                  </a:schemeClr>
                </a:solidFill>
              </a:rPr>
              <a:t>BENEFITS OF AWS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4DFB051-D7C5-4775-A577-11638CDA7E69}"/>
              </a:ext>
            </a:extLst>
          </p:cNvPr>
          <p:cNvSpPr/>
          <p:nvPr/>
        </p:nvSpPr>
        <p:spPr>
          <a:xfrm>
            <a:off x="2171700" y="381000"/>
            <a:ext cx="4800600" cy="685800"/>
          </a:xfrm>
          <a:prstGeom prst="roundRect">
            <a:avLst/>
          </a:prstGeom>
          <a:ln w="38100">
            <a:solidFill>
              <a:schemeClr val="bg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600" b="1" i="0" u="none" strike="noStrike" baseline="0" dirty="0">
                <a:ln w="0"/>
                <a:solidFill>
                  <a:schemeClr val="bg2">
                    <a:lumMod val="75000"/>
                  </a:schemeClr>
                </a:solidFill>
                <a:effectLst>
                  <a:reflection blurRad="6350" stA="53000" endA="300" endPos="35500" dir="5400000" sy="-90000" algn="bl" rotWithShape="0"/>
                </a:effectLst>
              </a:rPr>
              <a:t>ACKNOWLEDGEMENT</a:t>
            </a:r>
            <a:r>
              <a:rPr lang="en-US" sz="1800" b="0" i="0" u="none" strike="noStrike" baseline="0" dirty="0">
                <a:solidFill>
                  <a:srgbClr val="000000"/>
                </a:solidFill>
              </a:rPr>
              <a:t> </a:t>
            </a:r>
            <a:endParaRPr lang="en-US" dirty="0"/>
          </a:p>
        </p:txBody>
      </p:sp>
      <p:sp>
        <p:nvSpPr>
          <p:cNvPr id="10" name="TextBox 9">
            <a:extLst>
              <a:ext uri="{FF2B5EF4-FFF2-40B4-BE49-F238E27FC236}">
                <a16:creationId xmlns:a16="http://schemas.microsoft.com/office/drawing/2014/main" id="{E0F5BF80-1BFB-45FA-A655-A9C9A53C4BF7}"/>
              </a:ext>
            </a:extLst>
          </p:cNvPr>
          <p:cNvSpPr txBox="1"/>
          <p:nvPr/>
        </p:nvSpPr>
        <p:spPr>
          <a:xfrm>
            <a:off x="533400" y="1752600"/>
            <a:ext cx="8077200" cy="3046988"/>
          </a:xfrm>
          <a:prstGeom prst="rect">
            <a:avLst/>
          </a:prstGeom>
          <a:noFill/>
        </p:spPr>
        <p:txBody>
          <a:bodyPr wrap="square">
            <a:spAutoFit/>
          </a:bodyPr>
          <a:lstStyle/>
          <a:p>
            <a:pPr algn="ctr"/>
            <a:r>
              <a:rPr lang="en-US" sz="2400" b="0" i="0" u="none" strike="noStrike" baseline="0" dirty="0">
                <a:solidFill>
                  <a:srgbClr val="000000"/>
                </a:solidFill>
                <a:latin typeface="Comic Sans MS" panose="030F0702030302020204" pitchFamily="66" charset="0"/>
              </a:rPr>
              <a:t>I am grateful to Shri S. SENGUPTA, Scientist-E, </a:t>
            </a:r>
            <a:r>
              <a:rPr lang="en-US" sz="2400" b="0" i="0" u="none" strike="noStrike" baseline="0">
                <a:solidFill>
                  <a:srgbClr val="000000"/>
                </a:solidFill>
                <a:latin typeface="Comic Sans MS" panose="030F0702030302020204" pitchFamily="66" charset="0"/>
              </a:rPr>
              <a:t>RMC Kolkata, </a:t>
            </a:r>
            <a:r>
              <a:rPr lang="en-US" sz="2400" b="0" i="0" u="none" strike="noStrike" baseline="0" dirty="0">
                <a:solidFill>
                  <a:srgbClr val="000000"/>
                </a:solidFill>
                <a:latin typeface="Comic Sans MS" panose="030F0702030302020204" pitchFamily="66" charset="0"/>
              </a:rPr>
              <a:t>who has guided me on this project with his immense knowledge and experience. </a:t>
            </a:r>
          </a:p>
          <a:p>
            <a:pPr algn="ctr"/>
            <a:endParaRPr lang="en-US" sz="2400" dirty="0">
              <a:solidFill>
                <a:srgbClr val="000000"/>
              </a:solidFill>
              <a:latin typeface="Comic Sans MS" panose="030F0702030302020204" pitchFamily="66" charset="0"/>
            </a:endParaRPr>
          </a:p>
          <a:p>
            <a:pPr algn="ctr"/>
            <a:endParaRPr lang="en-US" sz="2400" dirty="0">
              <a:solidFill>
                <a:srgbClr val="000000"/>
              </a:solidFill>
              <a:latin typeface="Comic Sans MS" panose="030F0702030302020204" pitchFamily="66" charset="0"/>
            </a:endParaRPr>
          </a:p>
          <a:p>
            <a:pPr algn="ctr"/>
            <a:r>
              <a:rPr lang="en-US" sz="2400" b="0" i="0" u="none" strike="noStrike" baseline="0" dirty="0">
                <a:solidFill>
                  <a:srgbClr val="000000"/>
                </a:solidFill>
                <a:latin typeface="Comic Sans MS" panose="030F0702030302020204" pitchFamily="66" charset="0"/>
              </a:rPr>
              <a:t>I am grateful to officers and staffs of training section for the support extended throughout the training period. </a:t>
            </a:r>
            <a:endParaRPr lang="en-US" sz="2400" dirty="0">
              <a:latin typeface="Comic Sans MS" panose="030F0702030302020204" pitchFamily="66" charset="0"/>
            </a:endParaRPr>
          </a:p>
        </p:txBody>
      </p:sp>
      <p:pic>
        <p:nvPicPr>
          <p:cNvPr id="11" name="Picture 10">
            <a:extLst>
              <a:ext uri="{FF2B5EF4-FFF2-40B4-BE49-F238E27FC236}">
                <a16:creationId xmlns:a16="http://schemas.microsoft.com/office/drawing/2014/main" id="{F8673B36-CFEF-4D43-873A-2AEBA0055771}"/>
              </a:ext>
            </a:extLst>
          </p:cNvPr>
          <p:cNvPicPr>
            <a:picLocks noChangeAspect="1"/>
          </p:cNvPicPr>
          <p:nvPr/>
        </p:nvPicPr>
        <p:blipFill>
          <a:blip r:embed="rId2"/>
          <a:stretch>
            <a:fillRect/>
          </a:stretch>
        </p:blipFill>
        <p:spPr>
          <a:xfrm>
            <a:off x="7467600" y="152400"/>
            <a:ext cx="1376363" cy="1376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E6C198E-F2FD-456F-AE7A-CA808F7E7AD5}"/>
              </a:ext>
            </a:extLst>
          </p:cNvPr>
          <p:cNvSpPr/>
          <p:nvPr/>
        </p:nvSpPr>
        <p:spPr>
          <a:xfrm>
            <a:off x="904875" y="1905000"/>
            <a:ext cx="7334250" cy="1905000"/>
          </a:xfrm>
          <a:prstGeom prst="ellipse">
            <a:avLst/>
          </a:prstGeom>
          <a:ln w="38100">
            <a:solidFill>
              <a:schemeClr val="bg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6000" b="1" dirty="0">
                <a:ln w="22225">
                  <a:solidFill>
                    <a:schemeClr val="accent2"/>
                  </a:solidFill>
                  <a:prstDash val="solid"/>
                </a:ln>
                <a:solidFill>
                  <a:schemeClr val="bg2">
                    <a:lumMod val="75000"/>
                  </a:schemeClr>
                </a:solidFill>
              </a:rPr>
              <a:t>THANK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br>
              <a:rPr lang="en-US" dirty="0"/>
            </a:br>
            <a:endParaRPr lang="en-US" dirty="0"/>
          </a:p>
        </p:txBody>
      </p:sp>
      <p:sp>
        <p:nvSpPr>
          <p:cNvPr id="6" name="Rectangle: Rounded Corners 5">
            <a:extLst>
              <a:ext uri="{FF2B5EF4-FFF2-40B4-BE49-F238E27FC236}">
                <a16:creationId xmlns:a16="http://schemas.microsoft.com/office/drawing/2014/main" id="{CB841EFF-C68F-4B63-9AE2-DED176204154}"/>
              </a:ext>
            </a:extLst>
          </p:cNvPr>
          <p:cNvSpPr/>
          <p:nvPr/>
        </p:nvSpPr>
        <p:spPr>
          <a:xfrm>
            <a:off x="228600" y="1219200"/>
            <a:ext cx="4343400" cy="4876800"/>
          </a:xfrm>
          <a:prstGeom prst="roundRect">
            <a:avLst/>
          </a:prstGeom>
          <a:ln w="19050">
            <a:solidFill>
              <a:schemeClr val="bg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Wingdings" panose="05000000000000000000" pitchFamily="2" charset="2"/>
              <a:buChar char="q"/>
            </a:pPr>
            <a:r>
              <a:rPr lang="en-US" sz="1800" b="1" i="0" u="none" strike="noStrike" baseline="0" dirty="0">
                <a:solidFill>
                  <a:srgbClr val="000000"/>
                </a:solidFill>
                <a:latin typeface="Times New Roman" panose="02020603050405020304" pitchFamily="18" charset="0"/>
              </a:rPr>
              <a:t>An automatic weather station (AWS) is defined as a “meteorological station at which observations are made and transmitted automatically”</a:t>
            </a:r>
            <a:r>
              <a:rPr lang="en-US" sz="1800" b="1" i="1" u="none" strike="noStrike" baseline="0" dirty="0">
                <a:solidFill>
                  <a:srgbClr val="000000"/>
                </a:solidFill>
                <a:latin typeface="Times New Roman" panose="02020603050405020304" pitchFamily="18" charset="0"/>
              </a:rPr>
              <a:t>.</a:t>
            </a:r>
          </a:p>
          <a:p>
            <a:endParaRPr lang="en-US" sz="1800" b="1" i="1"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q"/>
            </a:pPr>
            <a:r>
              <a:rPr lang="en-US" sz="1800" b="1" i="0" u="none" strike="noStrike" baseline="0" dirty="0">
                <a:solidFill>
                  <a:srgbClr val="000000"/>
                </a:solidFill>
                <a:latin typeface="Times New Roman" panose="02020603050405020304" pitchFamily="18" charset="0"/>
              </a:rPr>
              <a:t>In 1997, the AWS network was upgraded by induction of 15 new state of art microprocessor/microcontroller-based systems across India under Test and Evaluation mode.</a:t>
            </a:r>
          </a:p>
          <a:p>
            <a:r>
              <a:rPr lang="en-US" sz="1800" b="1" i="0" u="none" strike="noStrike" baseline="0" dirty="0">
                <a:solidFill>
                  <a:srgbClr val="000000"/>
                </a:solidFill>
                <a:latin typeface="Times New Roman" panose="02020603050405020304" pitchFamily="18" charset="0"/>
              </a:rPr>
              <a:t> </a:t>
            </a:r>
          </a:p>
          <a:p>
            <a:pPr marL="285750" indent="-285750">
              <a:buFont typeface="Wingdings" panose="05000000000000000000" pitchFamily="2" charset="2"/>
              <a:buChar char="q"/>
            </a:pPr>
            <a:r>
              <a:rPr lang="en-US" sz="1800" b="1" i="0" u="none" strike="noStrike" baseline="0" dirty="0">
                <a:solidFill>
                  <a:srgbClr val="000000"/>
                </a:solidFill>
                <a:latin typeface="Times New Roman" panose="02020603050405020304" pitchFamily="18" charset="0"/>
              </a:rPr>
              <a:t>During the year 2006-07, a network of 125 AWS has been established across India. </a:t>
            </a:r>
            <a:r>
              <a:rPr lang="en-US" sz="1800" b="1" i="1" u="none" strike="noStrike" baseline="0" dirty="0">
                <a:solidFill>
                  <a:srgbClr val="000000"/>
                </a:solidFill>
                <a:latin typeface="Times New Roman" panose="02020603050405020304" pitchFamily="18" charset="0"/>
              </a:rPr>
              <a:t> </a:t>
            </a:r>
            <a:endParaRPr lang="en-US" b="1" dirty="0"/>
          </a:p>
        </p:txBody>
      </p:sp>
      <p:sp>
        <p:nvSpPr>
          <p:cNvPr id="7" name="Rectangle: Rounded Corners 6">
            <a:extLst>
              <a:ext uri="{FF2B5EF4-FFF2-40B4-BE49-F238E27FC236}">
                <a16:creationId xmlns:a16="http://schemas.microsoft.com/office/drawing/2014/main" id="{AD5705F6-EC19-4D31-A7FF-B85C5EBBC86F}"/>
              </a:ext>
            </a:extLst>
          </p:cNvPr>
          <p:cNvSpPr/>
          <p:nvPr/>
        </p:nvSpPr>
        <p:spPr>
          <a:xfrm>
            <a:off x="228600" y="228600"/>
            <a:ext cx="8686800" cy="685800"/>
          </a:xfrm>
          <a:prstGeom prst="roundRect">
            <a:avLst/>
          </a:prstGeom>
          <a:ln>
            <a:solidFill>
              <a:schemeClr val="bg2">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dirty="0">
                <a:ln w="0"/>
                <a:solidFill>
                  <a:schemeClr val="bg2">
                    <a:lumMod val="75000"/>
                  </a:schemeClr>
                </a:solidFill>
                <a:effectLst>
                  <a:reflection blurRad="6350" stA="53000" endA="300" endPos="35500" dir="5400000" sy="-90000" algn="bl" rotWithShape="0"/>
                </a:effectLst>
              </a:rPr>
              <a:t>BASIC PRINCIPLES OF SATELLITE REMOTE SENSING</a:t>
            </a:r>
          </a:p>
        </p:txBody>
      </p:sp>
      <p:sp>
        <p:nvSpPr>
          <p:cNvPr id="8" name="Rectangle: Rounded Corners 7">
            <a:extLst>
              <a:ext uri="{FF2B5EF4-FFF2-40B4-BE49-F238E27FC236}">
                <a16:creationId xmlns:a16="http://schemas.microsoft.com/office/drawing/2014/main" id="{4E764C17-98C9-4470-B554-1D0B4F013EDE}"/>
              </a:ext>
            </a:extLst>
          </p:cNvPr>
          <p:cNvSpPr/>
          <p:nvPr/>
        </p:nvSpPr>
        <p:spPr>
          <a:xfrm>
            <a:off x="5029200" y="1219200"/>
            <a:ext cx="3886200" cy="4876800"/>
          </a:xfrm>
          <a:prstGeom prst="roundRect">
            <a:avLst/>
          </a:prstGeom>
          <a:ln w="19050">
            <a:solidFill>
              <a:schemeClr val="bg2">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C7F748E1-469A-4B16-9F92-5E71623754C1}"/>
              </a:ext>
            </a:extLst>
          </p:cNvPr>
          <p:cNvPicPr>
            <a:picLocks noChangeAspect="1"/>
          </p:cNvPicPr>
          <p:nvPr/>
        </p:nvPicPr>
        <p:blipFill rotWithShape="1">
          <a:blip r:embed="rId2"/>
          <a:srcRect r="7398" b="12092"/>
          <a:stretch/>
        </p:blipFill>
        <p:spPr>
          <a:xfrm>
            <a:off x="5943600" y="1378974"/>
            <a:ext cx="2154626" cy="2113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1D870615-4D05-46BB-9CB2-2F0496658FEC}"/>
              </a:ext>
            </a:extLst>
          </p:cNvPr>
          <p:cNvPicPr>
            <a:picLocks noChangeAspect="1"/>
          </p:cNvPicPr>
          <p:nvPr/>
        </p:nvPicPr>
        <p:blipFill>
          <a:blip r:embed="rId3"/>
          <a:stretch>
            <a:fillRect/>
          </a:stretch>
        </p:blipFill>
        <p:spPr>
          <a:xfrm>
            <a:off x="5955101" y="3722636"/>
            <a:ext cx="2198299" cy="2143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Arrow: Right 10">
            <a:extLst>
              <a:ext uri="{FF2B5EF4-FFF2-40B4-BE49-F238E27FC236}">
                <a16:creationId xmlns:a16="http://schemas.microsoft.com/office/drawing/2014/main" id="{55A3C512-5F49-476A-8D55-B389F0A2673E}"/>
              </a:ext>
            </a:extLst>
          </p:cNvPr>
          <p:cNvSpPr/>
          <p:nvPr/>
        </p:nvSpPr>
        <p:spPr>
          <a:xfrm>
            <a:off x="5181600" y="2590800"/>
            <a:ext cx="599768" cy="36871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40AA025-9013-44A2-9C7E-0E32BEAF8A43}"/>
              </a:ext>
            </a:extLst>
          </p:cNvPr>
          <p:cNvPicPr>
            <a:picLocks noChangeAspect="1"/>
          </p:cNvPicPr>
          <p:nvPr/>
        </p:nvPicPr>
        <p:blipFill>
          <a:blip r:embed="rId4"/>
          <a:stretch>
            <a:fillRect/>
          </a:stretch>
        </p:blipFill>
        <p:spPr>
          <a:xfrm>
            <a:off x="5126711" y="4495800"/>
            <a:ext cx="740689" cy="45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2FD1BA1-6E5E-4638-BF59-04ADA0B9A0CF}"/>
              </a:ext>
            </a:extLst>
          </p:cNvPr>
          <p:cNvSpPr/>
          <p:nvPr/>
        </p:nvSpPr>
        <p:spPr>
          <a:xfrm>
            <a:off x="228600" y="228600"/>
            <a:ext cx="4419600" cy="5867400"/>
          </a:xfrm>
          <a:prstGeom prst="roundRect">
            <a:avLst/>
          </a:prstGeom>
          <a:ln w="28575">
            <a:solidFill>
              <a:schemeClr val="bg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B25AD55-AD4A-4F62-9ED8-3DB71C40FF56}"/>
              </a:ext>
            </a:extLst>
          </p:cNvPr>
          <p:cNvSpPr/>
          <p:nvPr/>
        </p:nvSpPr>
        <p:spPr>
          <a:xfrm>
            <a:off x="438150" y="457200"/>
            <a:ext cx="4000500" cy="609600"/>
          </a:xfrm>
          <a:prstGeom prst="roundRect">
            <a:avLst/>
          </a:prstGeom>
          <a:ln w="28575">
            <a:solidFill>
              <a:schemeClr val="bg2">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dirty="0">
                <a:ln w="0"/>
                <a:solidFill>
                  <a:schemeClr val="bg2">
                    <a:lumMod val="75000"/>
                  </a:schemeClr>
                </a:solidFill>
                <a:effectLst>
                  <a:reflection blurRad="6350" stA="53000" endA="300" endPos="35500" dir="5400000" sy="-90000" algn="bl" rotWithShape="0"/>
                </a:effectLst>
              </a:rPr>
              <a:t>TYPES OF AWS</a:t>
            </a:r>
          </a:p>
        </p:txBody>
      </p:sp>
      <p:sp>
        <p:nvSpPr>
          <p:cNvPr id="11" name="Rectangle: Rounded Corners 10">
            <a:extLst>
              <a:ext uri="{FF2B5EF4-FFF2-40B4-BE49-F238E27FC236}">
                <a16:creationId xmlns:a16="http://schemas.microsoft.com/office/drawing/2014/main" id="{0B84A5F4-E9D0-4222-A7A0-8B5A66AE4BF2}"/>
              </a:ext>
            </a:extLst>
          </p:cNvPr>
          <p:cNvSpPr/>
          <p:nvPr/>
        </p:nvSpPr>
        <p:spPr>
          <a:xfrm>
            <a:off x="914400" y="1447800"/>
            <a:ext cx="2133600" cy="762000"/>
          </a:xfrm>
          <a:prstGeom prst="roundRect">
            <a:avLst/>
          </a:prstGeom>
          <a:ln w="28575">
            <a:solidFill>
              <a:schemeClr val="bg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l"/>
            <a:endParaRPr lang="en-US" sz="1800" b="0" i="0" u="none" strike="noStrike" baseline="0" dirty="0">
              <a:solidFill>
                <a:srgbClr val="000000"/>
              </a:solidFill>
            </a:endParaRPr>
          </a:p>
          <a:p>
            <a:r>
              <a:rPr lang="en-US" sz="3200" b="1" i="0" u="none" strike="noStrike" baseline="0" dirty="0">
                <a:solidFill>
                  <a:srgbClr val="000000"/>
                </a:solidFill>
              </a:rPr>
              <a:t>Real time </a:t>
            </a:r>
          </a:p>
          <a:p>
            <a:pPr algn="ctr"/>
            <a:endParaRPr lang="en-US" dirty="0"/>
          </a:p>
        </p:txBody>
      </p:sp>
      <p:sp>
        <p:nvSpPr>
          <p:cNvPr id="12" name="Rectangle: Rounded Corners 11">
            <a:extLst>
              <a:ext uri="{FF2B5EF4-FFF2-40B4-BE49-F238E27FC236}">
                <a16:creationId xmlns:a16="http://schemas.microsoft.com/office/drawing/2014/main" id="{4151DFB3-09A2-4EA8-B2DC-20C92D9E3F33}"/>
              </a:ext>
            </a:extLst>
          </p:cNvPr>
          <p:cNvSpPr/>
          <p:nvPr/>
        </p:nvSpPr>
        <p:spPr>
          <a:xfrm>
            <a:off x="914400" y="2895600"/>
            <a:ext cx="3200400" cy="762000"/>
          </a:xfrm>
          <a:prstGeom prst="roundRect">
            <a:avLst/>
          </a:prstGeom>
          <a:ln w="28575">
            <a:solidFill>
              <a:schemeClr val="bg2">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i="0" u="none" strike="noStrike" baseline="0" dirty="0">
                <a:solidFill>
                  <a:srgbClr val="000000"/>
                </a:solidFill>
                <a:latin typeface="Times New Roman" panose="02020603050405020304" pitchFamily="18" charset="0"/>
              </a:rPr>
              <a:t>Non –real time</a:t>
            </a:r>
            <a:endParaRPr lang="en-US" sz="3200" dirty="0"/>
          </a:p>
        </p:txBody>
      </p:sp>
      <p:sp>
        <p:nvSpPr>
          <p:cNvPr id="13" name="Rectangle: Rounded Corners 12">
            <a:extLst>
              <a:ext uri="{FF2B5EF4-FFF2-40B4-BE49-F238E27FC236}">
                <a16:creationId xmlns:a16="http://schemas.microsoft.com/office/drawing/2014/main" id="{4F228255-0462-4BEE-A5EB-A7C464C21F2B}"/>
              </a:ext>
            </a:extLst>
          </p:cNvPr>
          <p:cNvSpPr/>
          <p:nvPr/>
        </p:nvSpPr>
        <p:spPr>
          <a:xfrm>
            <a:off x="914400" y="4522223"/>
            <a:ext cx="3200400" cy="762000"/>
          </a:xfrm>
          <a:prstGeom prst="roundRect">
            <a:avLst/>
          </a:prstGeom>
          <a:ln w="28575">
            <a:solidFill>
              <a:schemeClr val="bg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i="0" u="none" strike="noStrike" baseline="0" dirty="0">
                <a:solidFill>
                  <a:srgbClr val="000000"/>
                </a:solidFill>
                <a:latin typeface="Times New Roman" panose="02020603050405020304" pitchFamily="18" charset="0"/>
              </a:rPr>
              <a:t>Interrogative AWS</a:t>
            </a:r>
            <a:endParaRPr lang="en-US" sz="2800" dirty="0"/>
          </a:p>
        </p:txBody>
      </p:sp>
      <p:sp>
        <p:nvSpPr>
          <p:cNvPr id="14" name="Arrow: Curved Right 13">
            <a:extLst>
              <a:ext uri="{FF2B5EF4-FFF2-40B4-BE49-F238E27FC236}">
                <a16:creationId xmlns:a16="http://schemas.microsoft.com/office/drawing/2014/main" id="{3EB487E3-6B38-4323-BCFA-0B297558CC31}"/>
              </a:ext>
            </a:extLst>
          </p:cNvPr>
          <p:cNvSpPr/>
          <p:nvPr/>
        </p:nvSpPr>
        <p:spPr>
          <a:xfrm>
            <a:off x="361950" y="1453945"/>
            <a:ext cx="438150" cy="609600"/>
          </a:xfrm>
          <a:prstGeom prst="curved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chemeClr val="tx1"/>
              </a:solidFill>
            </a:endParaRPr>
          </a:p>
        </p:txBody>
      </p:sp>
      <p:sp>
        <p:nvSpPr>
          <p:cNvPr id="16" name="Arrow: Curved Right 15">
            <a:extLst>
              <a:ext uri="{FF2B5EF4-FFF2-40B4-BE49-F238E27FC236}">
                <a16:creationId xmlns:a16="http://schemas.microsoft.com/office/drawing/2014/main" id="{E2694AD3-9D92-4F56-99BB-75D98AB4B6AC}"/>
              </a:ext>
            </a:extLst>
          </p:cNvPr>
          <p:cNvSpPr/>
          <p:nvPr/>
        </p:nvSpPr>
        <p:spPr>
          <a:xfrm>
            <a:off x="352425" y="4598423"/>
            <a:ext cx="438150" cy="609600"/>
          </a:xfrm>
          <a:prstGeom prst="curved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chemeClr val="tx1"/>
              </a:solidFill>
            </a:endParaRPr>
          </a:p>
        </p:txBody>
      </p:sp>
      <p:sp>
        <p:nvSpPr>
          <p:cNvPr id="17" name="Arrow: Curved Right 16">
            <a:extLst>
              <a:ext uri="{FF2B5EF4-FFF2-40B4-BE49-F238E27FC236}">
                <a16:creationId xmlns:a16="http://schemas.microsoft.com/office/drawing/2014/main" id="{ECC70AB1-C44D-4509-8996-846D66B69912}"/>
              </a:ext>
            </a:extLst>
          </p:cNvPr>
          <p:cNvSpPr/>
          <p:nvPr/>
        </p:nvSpPr>
        <p:spPr>
          <a:xfrm>
            <a:off x="346280" y="2984090"/>
            <a:ext cx="438150" cy="609600"/>
          </a:xfrm>
          <a:prstGeom prst="curved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chemeClr val="tx1"/>
              </a:solidFill>
            </a:endParaRPr>
          </a:p>
        </p:txBody>
      </p:sp>
      <p:sp>
        <p:nvSpPr>
          <p:cNvPr id="18" name="Arrow: Down 17">
            <a:extLst>
              <a:ext uri="{FF2B5EF4-FFF2-40B4-BE49-F238E27FC236}">
                <a16:creationId xmlns:a16="http://schemas.microsoft.com/office/drawing/2014/main" id="{189244CF-DE68-40E1-8E6C-B870548852AE}"/>
              </a:ext>
            </a:extLst>
          </p:cNvPr>
          <p:cNvSpPr/>
          <p:nvPr/>
        </p:nvSpPr>
        <p:spPr>
          <a:xfrm>
            <a:off x="2209800" y="2400300"/>
            <a:ext cx="304800" cy="3810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6F011FB4-B321-4CF0-91AA-720A128EA4BC}"/>
              </a:ext>
            </a:extLst>
          </p:cNvPr>
          <p:cNvSpPr/>
          <p:nvPr/>
        </p:nvSpPr>
        <p:spPr>
          <a:xfrm>
            <a:off x="2218096" y="4045974"/>
            <a:ext cx="304800" cy="3810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63EA47F-42B1-4DCF-B6B4-820A571AF6CA}"/>
              </a:ext>
            </a:extLst>
          </p:cNvPr>
          <p:cNvSpPr/>
          <p:nvPr/>
        </p:nvSpPr>
        <p:spPr>
          <a:xfrm>
            <a:off x="4953000" y="228600"/>
            <a:ext cx="4000500" cy="5867400"/>
          </a:xfrm>
          <a:prstGeom prst="roundRect">
            <a:avLst/>
          </a:prstGeom>
          <a:ln w="28575">
            <a:solidFill>
              <a:schemeClr val="bg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l"/>
            <a:endParaRPr lang="en-US" sz="1800" b="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q"/>
            </a:pPr>
            <a:r>
              <a:rPr lang="en-US" sz="1800" i="0" u="none" strike="noStrike" baseline="0" dirty="0">
                <a:solidFill>
                  <a:srgbClr val="000000"/>
                </a:solidFill>
                <a:latin typeface="Times New Roman" panose="02020603050405020304" pitchFamily="18" charset="0"/>
              </a:rPr>
              <a:t>Real time: In the case of </a:t>
            </a:r>
            <a:r>
              <a:rPr lang="en-US" sz="1800" b="1" i="0" u="none" strike="noStrike" baseline="0" dirty="0">
                <a:solidFill>
                  <a:srgbClr val="000000"/>
                </a:solidFill>
                <a:latin typeface="Times New Roman" panose="02020603050405020304" pitchFamily="18" charset="0"/>
              </a:rPr>
              <a:t>real-time AWS</a:t>
            </a:r>
            <a:r>
              <a:rPr lang="en-US" sz="1800" i="0" u="none" strike="noStrike" baseline="0" dirty="0">
                <a:solidFill>
                  <a:srgbClr val="000000"/>
                </a:solidFill>
                <a:latin typeface="Times New Roman" panose="02020603050405020304" pitchFamily="18" charset="0"/>
              </a:rPr>
              <a:t>, data is available almost in near real time according to synoptic requirements.</a:t>
            </a:r>
          </a:p>
          <a:p>
            <a:pPr algn="l"/>
            <a:endParaRPr lang="en-US" sz="1800"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q"/>
            </a:pPr>
            <a:r>
              <a:rPr lang="en-US" sz="1800" i="0" u="none" strike="noStrike" baseline="0" dirty="0">
                <a:solidFill>
                  <a:srgbClr val="000000"/>
                </a:solidFill>
                <a:latin typeface="Times New Roman" panose="02020603050405020304" pitchFamily="18" charset="0"/>
              </a:rPr>
              <a:t>Non-Real time: In the case of </a:t>
            </a:r>
            <a:r>
              <a:rPr lang="en-US" sz="1800" b="1" i="0" u="none" strike="noStrike" baseline="0" dirty="0">
                <a:solidFill>
                  <a:srgbClr val="000000"/>
                </a:solidFill>
                <a:latin typeface="Times New Roman" panose="02020603050405020304" pitchFamily="18" charset="0"/>
              </a:rPr>
              <a:t>Non –real time </a:t>
            </a:r>
            <a:r>
              <a:rPr lang="en-US" sz="1800" i="0" u="none" strike="noStrike" baseline="0" dirty="0">
                <a:solidFill>
                  <a:srgbClr val="000000"/>
                </a:solidFill>
                <a:latin typeface="Times New Roman" panose="02020603050405020304" pitchFamily="18" charset="0"/>
              </a:rPr>
              <a:t>(off line), AWS record the data as per user-defined time intervals and store them in the data logger.</a:t>
            </a:r>
          </a:p>
          <a:p>
            <a:r>
              <a:rPr lang="en-US" sz="1800" i="0" u="none" strike="noStrike" baseline="0" dirty="0">
                <a:solidFill>
                  <a:srgbClr val="000000"/>
                </a:solidFill>
                <a:latin typeface="Times New Roman" panose="02020603050405020304" pitchFamily="18" charset="0"/>
              </a:rPr>
              <a:t> </a:t>
            </a:r>
          </a:p>
          <a:p>
            <a:pPr marL="285750" indent="-285750">
              <a:buFont typeface="Wingdings" panose="05000000000000000000" pitchFamily="2" charset="2"/>
              <a:buChar char="q"/>
            </a:pPr>
            <a:r>
              <a:rPr lang="en-US" sz="1800" b="1" i="0" u="none" strike="noStrike" baseline="0" dirty="0">
                <a:solidFill>
                  <a:srgbClr val="000000"/>
                </a:solidFill>
                <a:latin typeface="Times New Roman" panose="02020603050405020304" pitchFamily="18" charset="0"/>
              </a:rPr>
              <a:t>Interrogative AWS </a:t>
            </a:r>
            <a:r>
              <a:rPr lang="en-US" sz="1800" i="0" u="none" strike="noStrike" baseline="0" dirty="0">
                <a:solidFill>
                  <a:srgbClr val="000000"/>
                </a:solidFill>
                <a:latin typeface="Times New Roman" panose="02020603050405020304" pitchFamily="18" charset="0"/>
              </a:rPr>
              <a:t>which provides the data when the station is contacted through modem / cable link for retrieval of data during adverse weather conditions. </a:t>
            </a:r>
          </a:p>
          <a:p>
            <a:r>
              <a:rPr lang="en-US" sz="1800" b="0" i="0" u="none" strike="noStrike" baseline="0" dirty="0">
                <a:solidFill>
                  <a:srgbClr val="000000"/>
                </a:solidFill>
                <a:latin typeface="Times New Roman" panose="02020603050405020304" pitchFamily="18" charset="0"/>
              </a:rPr>
              <a:t> </a:t>
            </a:r>
          </a:p>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3C5F007-466F-4184-8B14-560431E43D42}"/>
              </a:ext>
            </a:extLst>
          </p:cNvPr>
          <p:cNvSpPr/>
          <p:nvPr/>
        </p:nvSpPr>
        <p:spPr>
          <a:xfrm>
            <a:off x="1219200" y="152400"/>
            <a:ext cx="7010400" cy="457200"/>
          </a:xfrm>
          <a:prstGeom prst="roundRect">
            <a:avLst/>
          </a:prstGeom>
          <a:ln w="28575">
            <a:solidFill>
              <a:schemeClr val="bg2">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ln w="0"/>
                <a:solidFill>
                  <a:schemeClr val="bg2">
                    <a:lumMod val="75000"/>
                  </a:schemeClr>
                </a:solidFill>
                <a:effectLst>
                  <a:reflection blurRad="6350" stA="53000" endA="300" endPos="35500" dir="5400000" sy="-90000" algn="bl" rotWithShape="0"/>
                </a:effectLst>
              </a:rPr>
              <a:t>PARTS OF AN AUTOMATIC WEATHER STATION</a:t>
            </a:r>
            <a:endParaRPr lang="en-US" sz="2800" b="1" dirty="0">
              <a:solidFill>
                <a:schemeClr val="bg2">
                  <a:lumMod val="75000"/>
                </a:schemeClr>
              </a:solidFill>
            </a:endParaRPr>
          </a:p>
        </p:txBody>
      </p:sp>
      <p:sp>
        <p:nvSpPr>
          <p:cNvPr id="9" name="Arrow: Down 8">
            <a:extLst>
              <a:ext uri="{FF2B5EF4-FFF2-40B4-BE49-F238E27FC236}">
                <a16:creationId xmlns:a16="http://schemas.microsoft.com/office/drawing/2014/main" id="{F603BFF8-B292-42ED-9902-A89B41F127A1}"/>
              </a:ext>
            </a:extLst>
          </p:cNvPr>
          <p:cNvSpPr/>
          <p:nvPr/>
        </p:nvSpPr>
        <p:spPr>
          <a:xfrm>
            <a:off x="457200" y="838200"/>
            <a:ext cx="228600" cy="5334000"/>
          </a:xfrm>
          <a:prstGeom prst="downArrow">
            <a:avLst/>
          </a:prstGeom>
          <a:ln w="19050">
            <a:solidFill>
              <a:schemeClr val="bg2">
                <a:lumMod val="5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7A42B8-61D6-4EC7-9DB3-97A902AD679C}"/>
              </a:ext>
            </a:extLst>
          </p:cNvPr>
          <p:cNvPicPr>
            <a:picLocks noChangeAspect="1"/>
          </p:cNvPicPr>
          <p:nvPr/>
        </p:nvPicPr>
        <p:blipFill>
          <a:blip r:embed="rId2"/>
          <a:stretch>
            <a:fillRect/>
          </a:stretch>
        </p:blipFill>
        <p:spPr>
          <a:xfrm>
            <a:off x="4953000" y="770907"/>
            <a:ext cx="384081" cy="5468586"/>
          </a:xfrm>
          <a:prstGeom prst="rect">
            <a:avLst/>
          </a:prstGeom>
        </p:spPr>
      </p:pic>
      <p:sp>
        <p:nvSpPr>
          <p:cNvPr id="11" name="Arrow: Right 10">
            <a:extLst>
              <a:ext uri="{FF2B5EF4-FFF2-40B4-BE49-F238E27FC236}">
                <a16:creationId xmlns:a16="http://schemas.microsoft.com/office/drawing/2014/main" id="{E10A466C-58FE-46CC-9ABB-E96ACFAD7A9B}"/>
              </a:ext>
            </a:extLst>
          </p:cNvPr>
          <p:cNvSpPr/>
          <p:nvPr/>
        </p:nvSpPr>
        <p:spPr>
          <a:xfrm>
            <a:off x="684259" y="980768"/>
            <a:ext cx="384081" cy="228600"/>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1BA191A-D389-4D61-9BC4-9109F58E9401}"/>
              </a:ext>
            </a:extLst>
          </p:cNvPr>
          <p:cNvPicPr>
            <a:picLocks noChangeAspect="1"/>
          </p:cNvPicPr>
          <p:nvPr/>
        </p:nvPicPr>
        <p:blipFill>
          <a:blip r:embed="rId3"/>
          <a:stretch>
            <a:fillRect/>
          </a:stretch>
        </p:blipFill>
        <p:spPr>
          <a:xfrm>
            <a:off x="5265277" y="3540840"/>
            <a:ext cx="512108" cy="408467"/>
          </a:xfrm>
          <a:prstGeom prst="rect">
            <a:avLst/>
          </a:prstGeom>
        </p:spPr>
      </p:pic>
      <p:sp>
        <p:nvSpPr>
          <p:cNvPr id="13" name="Arrow: Right 12">
            <a:extLst>
              <a:ext uri="{FF2B5EF4-FFF2-40B4-BE49-F238E27FC236}">
                <a16:creationId xmlns:a16="http://schemas.microsoft.com/office/drawing/2014/main" id="{DB36096A-8017-4D86-9B76-7D685E17527C}"/>
              </a:ext>
            </a:extLst>
          </p:cNvPr>
          <p:cNvSpPr/>
          <p:nvPr/>
        </p:nvSpPr>
        <p:spPr>
          <a:xfrm>
            <a:off x="694816" y="3633233"/>
            <a:ext cx="384081" cy="228600"/>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0A4C3E95-3BF2-4BFB-B1F4-50157BE74E27}"/>
              </a:ext>
            </a:extLst>
          </p:cNvPr>
          <p:cNvSpPr/>
          <p:nvPr/>
        </p:nvSpPr>
        <p:spPr>
          <a:xfrm>
            <a:off x="5269986" y="980768"/>
            <a:ext cx="384081" cy="228600"/>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A63F4EE-880C-41B1-AA33-84C98C46E09A}"/>
              </a:ext>
            </a:extLst>
          </p:cNvPr>
          <p:cNvSpPr/>
          <p:nvPr/>
        </p:nvSpPr>
        <p:spPr>
          <a:xfrm>
            <a:off x="1176892" y="951270"/>
            <a:ext cx="2514600" cy="344129"/>
          </a:xfrm>
          <a:prstGeom prst="rect">
            <a:avLst/>
          </a:prstGeom>
          <a:ln w="19050">
            <a:solidFill>
              <a:schemeClr val="bg2">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l"/>
            <a:endParaRPr lang="en-US" sz="1800" b="0" i="0" u="none" strike="noStrike" baseline="0" dirty="0">
              <a:solidFill>
                <a:srgbClr val="000000"/>
              </a:solidFill>
            </a:endParaRPr>
          </a:p>
          <a:p>
            <a:r>
              <a:rPr lang="en-US" sz="2000" b="1" i="0" u="none" strike="noStrike" baseline="0" dirty="0">
                <a:solidFill>
                  <a:srgbClr val="000000"/>
                </a:solidFill>
              </a:rPr>
              <a:t>          Datalogger </a:t>
            </a:r>
          </a:p>
          <a:p>
            <a:pPr algn="ctr"/>
            <a:endParaRPr lang="en-US" dirty="0"/>
          </a:p>
        </p:txBody>
      </p:sp>
      <p:sp>
        <p:nvSpPr>
          <p:cNvPr id="18" name="Rectangle 17">
            <a:extLst>
              <a:ext uri="{FF2B5EF4-FFF2-40B4-BE49-F238E27FC236}">
                <a16:creationId xmlns:a16="http://schemas.microsoft.com/office/drawing/2014/main" id="{73573828-DD35-4CDB-8B6A-25349F4943A1}"/>
              </a:ext>
            </a:extLst>
          </p:cNvPr>
          <p:cNvSpPr/>
          <p:nvPr/>
        </p:nvSpPr>
        <p:spPr>
          <a:xfrm>
            <a:off x="5823955" y="3540840"/>
            <a:ext cx="2514600" cy="344129"/>
          </a:xfrm>
          <a:prstGeom prst="rect">
            <a:avLst/>
          </a:prstGeom>
          <a:ln w="19050">
            <a:solidFill>
              <a:schemeClr val="bg2">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i="0" u="none" strike="noStrike" baseline="0" dirty="0">
                <a:solidFill>
                  <a:srgbClr val="000000"/>
                </a:solidFill>
              </a:rPr>
              <a:t>Battery/Charger </a:t>
            </a:r>
            <a:endParaRPr lang="en-US" sz="2000" b="1" dirty="0"/>
          </a:p>
        </p:txBody>
      </p:sp>
      <p:sp>
        <p:nvSpPr>
          <p:cNvPr id="19" name="Rectangle 18">
            <a:extLst>
              <a:ext uri="{FF2B5EF4-FFF2-40B4-BE49-F238E27FC236}">
                <a16:creationId xmlns:a16="http://schemas.microsoft.com/office/drawing/2014/main" id="{54D012EB-BEA2-4E07-BFDD-AC4F0E919AEF}"/>
              </a:ext>
            </a:extLst>
          </p:cNvPr>
          <p:cNvSpPr/>
          <p:nvPr/>
        </p:nvSpPr>
        <p:spPr>
          <a:xfrm>
            <a:off x="5791200" y="923003"/>
            <a:ext cx="2514600" cy="344129"/>
          </a:xfrm>
          <a:prstGeom prst="rect">
            <a:avLst/>
          </a:prstGeom>
          <a:ln w="19050">
            <a:solidFill>
              <a:schemeClr val="bg2">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i="0" u="none" strike="noStrike" baseline="0" dirty="0">
                <a:solidFill>
                  <a:srgbClr val="000000"/>
                </a:solidFill>
              </a:rPr>
              <a:t>GPS</a:t>
            </a:r>
            <a:r>
              <a:rPr lang="en-US" sz="1800" b="0" i="0" u="none" strike="noStrike" baseline="0" dirty="0">
                <a:solidFill>
                  <a:srgbClr val="000000"/>
                </a:solidFill>
              </a:rPr>
              <a:t> </a:t>
            </a:r>
            <a:endParaRPr lang="en-US" dirty="0"/>
          </a:p>
        </p:txBody>
      </p:sp>
      <p:sp>
        <p:nvSpPr>
          <p:cNvPr id="21" name="Rectangle 20">
            <a:extLst>
              <a:ext uri="{FF2B5EF4-FFF2-40B4-BE49-F238E27FC236}">
                <a16:creationId xmlns:a16="http://schemas.microsoft.com/office/drawing/2014/main" id="{C8B02CA4-E0C7-45FC-B4A3-2FEB3D725A57}"/>
              </a:ext>
            </a:extLst>
          </p:cNvPr>
          <p:cNvSpPr/>
          <p:nvPr/>
        </p:nvSpPr>
        <p:spPr>
          <a:xfrm>
            <a:off x="1194618" y="3611109"/>
            <a:ext cx="2615381" cy="344129"/>
          </a:xfrm>
          <a:prstGeom prst="rect">
            <a:avLst/>
          </a:prstGeom>
          <a:ln w="19050">
            <a:solidFill>
              <a:schemeClr val="bg2">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u="none" strike="noStrike" baseline="0" dirty="0">
                <a:solidFill>
                  <a:srgbClr val="000000"/>
                </a:solidFill>
                <a:latin typeface="Calibri" panose="020F0502020204030204" pitchFamily="34" charset="0"/>
                <a:cs typeface="Calibri" panose="020F0502020204030204" pitchFamily="34" charset="0"/>
              </a:rPr>
              <a:t>YAGI Antenna </a:t>
            </a:r>
            <a:endParaRPr lang="en-US" sz="2000" dirty="0">
              <a:latin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462F0276-51EF-488D-A771-44CBDD1873A6}"/>
              </a:ext>
            </a:extLst>
          </p:cNvPr>
          <p:cNvPicPr>
            <a:picLocks noChangeAspect="1"/>
          </p:cNvPicPr>
          <p:nvPr/>
        </p:nvPicPr>
        <p:blipFill>
          <a:blip r:embed="rId4"/>
          <a:stretch>
            <a:fillRect/>
          </a:stretch>
        </p:blipFill>
        <p:spPr>
          <a:xfrm>
            <a:off x="886857" y="1521894"/>
            <a:ext cx="1687942" cy="1297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71795EB0-E99D-49D4-A42C-C7F15174B7D9}"/>
              </a:ext>
            </a:extLst>
          </p:cNvPr>
          <p:cNvPicPr>
            <a:picLocks noChangeAspect="1"/>
          </p:cNvPicPr>
          <p:nvPr/>
        </p:nvPicPr>
        <p:blipFill>
          <a:blip r:embed="rId5"/>
          <a:stretch>
            <a:fillRect/>
          </a:stretch>
        </p:blipFill>
        <p:spPr>
          <a:xfrm>
            <a:off x="1021283" y="4416507"/>
            <a:ext cx="1417117" cy="14472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Picture 28">
            <a:extLst>
              <a:ext uri="{FF2B5EF4-FFF2-40B4-BE49-F238E27FC236}">
                <a16:creationId xmlns:a16="http://schemas.microsoft.com/office/drawing/2014/main" id="{8D59EF43-BF3D-4F53-B706-951F2617480C}"/>
              </a:ext>
            </a:extLst>
          </p:cNvPr>
          <p:cNvPicPr>
            <a:picLocks noChangeAspect="1"/>
          </p:cNvPicPr>
          <p:nvPr/>
        </p:nvPicPr>
        <p:blipFill>
          <a:blip r:embed="rId6"/>
          <a:stretch>
            <a:fillRect/>
          </a:stretch>
        </p:blipFill>
        <p:spPr>
          <a:xfrm>
            <a:off x="5439240" y="1524000"/>
            <a:ext cx="1402759" cy="1432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30">
            <a:extLst>
              <a:ext uri="{FF2B5EF4-FFF2-40B4-BE49-F238E27FC236}">
                <a16:creationId xmlns:a16="http://schemas.microsoft.com/office/drawing/2014/main" id="{8574AB2F-9311-45CB-ABF2-FC786B55B8AC}"/>
              </a:ext>
            </a:extLst>
          </p:cNvPr>
          <p:cNvPicPr>
            <a:picLocks noChangeAspect="1"/>
          </p:cNvPicPr>
          <p:nvPr/>
        </p:nvPicPr>
        <p:blipFill rotWithShape="1">
          <a:blip r:embed="rId7"/>
          <a:srcRect r="56129" b="11398"/>
          <a:stretch/>
        </p:blipFill>
        <p:spPr>
          <a:xfrm>
            <a:off x="5373669" y="4438846"/>
            <a:ext cx="1638242" cy="1311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2" name="TextBox 31">
            <a:extLst>
              <a:ext uri="{FF2B5EF4-FFF2-40B4-BE49-F238E27FC236}">
                <a16:creationId xmlns:a16="http://schemas.microsoft.com/office/drawing/2014/main" id="{EA0BD85D-FC66-482E-AF65-71710B1A8467}"/>
              </a:ext>
            </a:extLst>
          </p:cNvPr>
          <p:cNvSpPr txBox="1"/>
          <p:nvPr/>
        </p:nvSpPr>
        <p:spPr>
          <a:xfrm>
            <a:off x="2720920" y="1169785"/>
            <a:ext cx="2490414" cy="2616101"/>
          </a:xfrm>
          <a:prstGeom prst="rect">
            <a:avLst/>
          </a:prstGeom>
          <a:noFill/>
        </p:spPr>
        <p:txBody>
          <a:bodyPr wrap="square" rtlCol="0">
            <a:spAutoFit/>
          </a:bodyPr>
          <a:lstStyle/>
          <a:p>
            <a:endParaRPr lang="en-US" sz="1800" b="0" i="0" u="none" strike="noStrike" baseline="0" dirty="0">
              <a:solidFill>
                <a:srgbClr val="000000"/>
              </a:solidFill>
              <a:latin typeface="Times New Roman" panose="02020603050405020304" pitchFamily="18" charset="0"/>
            </a:endParaRPr>
          </a:p>
          <a:p>
            <a:r>
              <a:rPr lang="en-US" sz="1600" b="1" i="0" u="none" strike="noStrike" baseline="0" dirty="0">
                <a:solidFill>
                  <a:srgbClr val="000000"/>
                </a:solidFill>
                <a:latin typeface="Times New Roman" panose="02020603050405020304" pitchFamily="18" charset="0"/>
              </a:rPr>
              <a:t>A Datalogger is an electronic device that records data over time or in relation to location either with a built in instrument or sensor or via external instruments and sensors. </a:t>
            </a:r>
          </a:p>
          <a:p>
            <a:endParaRPr lang="en-US" dirty="0"/>
          </a:p>
        </p:txBody>
      </p:sp>
      <p:sp>
        <p:nvSpPr>
          <p:cNvPr id="33" name="TextBox 32">
            <a:extLst>
              <a:ext uri="{FF2B5EF4-FFF2-40B4-BE49-F238E27FC236}">
                <a16:creationId xmlns:a16="http://schemas.microsoft.com/office/drawing/2014/main" id="{2DE45CE5-A0A7-4B2D-A954-8DFE9D1C0B49}"/>
              </a:ext>
            </a:extLst>
          </p:cNvPr>
          <p:cNvSpPr txBox="1"/>
          <p:nvPr/>
        </p:nvSpPr>
        <p:spPr>
          <a:xfrm>
            <a:off x="2652291" y="4572679"/>
            <a:ext cx="2126148" cy="1323439"/>
          </a:xfrm>
          <a:prstGeom prst="rect">
            <a:avLst/>
          </a:prstGeom>
          <a:noFill/>
        </p:spPr>
        <p:txBody>
          <a:bodyPr wrap="square" rtlCol="0">
            <a:spAutoFit/>
          </a:bodyPr>
          <a:lstStyle/>
          <a:p>
            <a:r>
              <a:rPr lang="en-US" sz="1600" b="1" i="0" u="none" strike="noStrike" baseline="0" dirty="0">
                <a:solidFill>
                  <a:srgbClr val="000000"/>
                </a:solidFill>
                <a:latin typeface="Times New Roman" panose="02020603050405020304" pitchFamily="18" charset="0"/>
                <a:cs typeface="Times New Roman" panose="02020603050405020304" pitchFamily="18" charset="0"/>
              </a:rPr>
              <a:t>Yagi antenna is used for up-linking the data to the satellite from the remote field sites</a:t>
            </a:r>
            <a:r>
              <a:rPr lang="en-US" sz="1600" b="0" i="0" u="none" strike="noStrike" baseline="0" dirty="0">
                <a:solidFill>
                  <a:srgbClr val="000000"/>
                </a:solidFill>
              </a:rPr>
              <a:t>. </a:t>
            </a:r>
            <a:endParaRPr lang="en-US" sz="1600" dirty="0"/>
          </a:p>
        </p:txBody>
      </p:sp>
      <p:sp>
        <p:nvSpPr>
          <p:cNvPr id="34" name="TextBox 33">
            <a:extLst>
              <a:ext uri="{FF2B5EF4-FFF2-40B4-BE49-F238E27FC236}">
                <a16:creationId xmlns:a16="http://schemas.microsoft.com/office/drawing/2014/main" id="{B63C7F75-3181-454C-83B5-480521A326E8}"/>
              </a:ext>
            </a:extLst>
          </p:cNvPr>
          <p:cNvSpPr txBox="1"/>
          <p:nvPr/>
        </p:nvSpPr>
        <p:spPr>
          <a:xfrm>
            <a:off x="7048500" y="1521894"/>
            <a:ext cx="1790700" cy="1323439"/>
          </a:xfrm>
          <a:prstGeom prst="rect">
            <a:avLst/>
          </a:prstGeom>
          <a:noFill/>
        </p:spPr>
        <p:txBody>
          <a:bodyPr wrap="square" rtlCol="0">
            <a:spAutoFit/>
          </a:bodyPr>
          <a:lstStyle/>
          <a:p>
            <a:r>
              <a:rPr lang="en-US" sz="1600" b="1" i="0" u="none" strike="noStrike" baseline="0" dirty="0">
                <a:solidFill>
                  <a:srgbClr val="000000"/>
                </a:solidFill>
                <a:latin typeface="Times New Roman" panose="02020603050405020304" pitchFamily="18" charset="0"/>
              </a:rPr>
              <a:t>GPS antenna are used for Datalogger clock time synchronization. </a:t>
            </a:r>
            <a:endParaRPr lang="en-US" sz="1600" b="1" dirty="0"/>
          </a:p>
        </p:txBody>
      </p:sp>
      <p:sp>
        <p:nvSpPr>
          <p:cNvPr id="37" name="TextBox 36">
            <a:extLst>
              <a:ext uri="{FF2B5EF4-FFF2-40B4-BE49-F238E27FC236}">
                <a16:creationId xmlns:a16="http://schemas.microsoft.com/office/drawing/2014/main" id="{51297C86-BABE-4FCE-9397-05A615F1E591}"/>
              </a:ext>
            </a:extLst>
          </p:cNvPr>
          <p:cNvSpPr txBox="1"/>
          <p:nvPr/>
        </p:nvSpPr>
        <p:spPr>
          <a:xfrm>
            <a:off x="7048500" y="3783173"/>
            <a:ext cx="2215145" cy="2862322"/>
          </a:xfrm>
          <a:prstGeom prst="rect">
            <a:avLst/>
          </a:prstGeom>
          <a:noFill/>
        </p:spPr>
        <p:txBody>
          <a:bodyPr wrap="square" rtlCol="0">
            <a:spAutoFit/>
          </a:bodyPr>
          <a:lstStyle/>
          <a:p>
            <a:pPr algn="l"/>
            <a:endParaRPr lang="en-US" sz="1800" b="0" i="0" u="none" strike="noStrike" baseline="0" dirty="0">
              <a:solidFill>
                <a:srgbClr val="000000"/>
              </a:solidFill>
              <a:latin typeface="Times New Roman" panose="02020603050405020304" pitchFamily="18" charset="0"/>
            </a:endParaRPr>
          </a:p>
          <a:p>
            <a:r>
              <a:rPr lang="en-US" sz="1600" b="1" i="0" u="none" strike="noStrike" baseline="0" dirty="0">
                <a:solidFill>
                  <a:srgbClr val="000000"/>
                </a:solidFill>
                <a:latin typeface="Times New Roman" panose="02020603050405020304" pitchFamily="18" charset="0"/>
              </a:rPr>
              <a:t>The AWS are operated with a DC power supply from a 12V / 65 AH Sealed Maintenance Free (SMF) battery which is float-charged by the solar panel of 40W capacity.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DE3FDC2-FAD3-422B-93F4-A4BC70E01789}"/>
              </a:ext>
            </a:extLst>
          </p:cNvPr>
          <p:cNvSpPr/>
          <p:nvPr/>
        </p:nvSpPr>
        <p:spPr>
          <a:xfrm>
            <a:off x="1676400" y="228600"/>
            <a:ext cx="5867400" cy="457200"/>
          </a:xfrm>
          <a:prstGeom prst="roundRect">
            <a:avLst/>
          </a:prstGeom>
          <a:ln w="38100">
            <a:solidFill>
              <a:schemeClr val="bg2">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b="1" dirty="0">
                <a:ln w="0"/>
                <a:solidFill>
                  <a:schemeClr val="bg2">
                    <a:lumMod val="75000"/>
                  </a:schemeClr>
                </a:solidFill>
                <a:effectLst>
                  <a:reflection blurRad="6350" stA="53000" endA="300" endPos="35500" dir="5400000" sy="-90000" algn="bl" rotWithShape="0"/>
                </a:effectLst>
              </a:rPr>
              <a:t>COMMUNICATION SYSTEM OF AWS</a:t>
            </a:r>
            <a:endParaRPr lang="en-US" sz="2800" b="1" dirty="0">
              <a:solidFill>
                <a:schemeClr val="bg2">
                  <a:lumMod val="75000"/>
                </a:schemeClr>
              </a:solidFill>
            </a:endParaRPr>
          </a:p>
        </p:txBody>
      </p:sp>
      <p:pic>
        <p:nvPicPr>
          <p:cNvPr id="10" name="Picture 9">
            <a:extLst>
              <a:ext uri="{FF2B5EF4-FFF2-40B4-BE49-F238E27FC236}">
                <a16:creationId xmlns:a16="http://schemas.microsoft.com/office/drawing/2014/main" id="{7C2FCE58-ACBA-43D6-87B4-2EF4273AD540}"/>
              </a:ext>
            </a:extLst>
          </p:cNvPr>
          <p:cNvPicPr>
            <a:picLocks noChangeAspect="1"/>
          </p:cNvPicPr>
          <p:nvPr/>
        </p:nvPicPr>
        <p:blipFill>
          <a:blip r:embed="rId2"/>
          <a:stretch>
            <a:fillRect/>
          </a:stretch>
        </p:blipFill>
        <p:spPr>
          <a:xfrm>
            <a:off x="710647" y="1214667"/>
            <a:ext cx="7798905" cy="41715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5A502C49-2125-42AF-91A1-4CC6615577CB}"/>
              </a:ext>
            </a:extLst>
          </p:cNvPr>
          <p:cNvSpPr txBox="1"/>
          <p:nvPr/>
        </p:nvSpPr>
        <p:spPr>
          <a:xfrm>
            <a:off x="1181100" y="5432494"/>
            <a:ext cx="6781800" cy="400110"/>
          </a:xfrm>
          <a:prstGeom prst="rect">
            <a:avLst/>
          </a:prstGeom>
          <a:noFill/>
        </p:spPr>
        <p:txBody>
          <a:bodyPr wrap="square" rtlCol="0">
            <a:spAutoFit/>
          </a:bodyPr>
          <a:lstStyle/>
          <a:p>
            <a:r>
              <a:rPr lang="en-US" sz="1800" b="0" i="0" u="none" strike="noStrike" baseline="0" dirty="0">
                <a:solidFill>
                  <a:srgbClr val="000000"/>
                </a:solidFill>
                <a:latin typeface="Calibri" panose="020F0502020204030204" pitchFamily="34" charset="0"/>
              </a:rPr>
              <a:t>            </a:t>
            </a:r>
            <a:r>
              <a:rPr lang="en-US" sz="2000" b="1" i="0" u="none" strike="noStrike" baseline="0" dirty="0">
                <a:solidFill>
                  <a:srgbClr val="000000"/>
                </a:solidFill>
                <a:latin typeface="Calibri" panose="020F0502020204030204" pitchFamily="34" charset="0"/>
              </a:rPr>
              <a:t>Schematic Diagram of Communication System of AWS </a:t>
            </a:r>
            <a:endParaRPr lang="en-US" sz="2000" b="1" dirty="0"/>
          </a:p>
        </p:txBody>
      </p:sp>
      <p:sp>
        <p:nvSpPr>
          <p:cNvPr id="13" name="Arrow: Down 12">
            <a:extLst>
              <a:ext uri="{FF2B5EF4-FFF2-40B4-BE49-F238E27FC236}">
                <a16:creationId xmlns:a16="http://schemas.microsoft.com/office/drawing/2014/main" id="{6DF20285-DC2E-490F-A349-A17E072399F1}"/>
              </a:ext>
            </a:extLst>
          </p:cNvPr>
          <p:cNvSpPr/>
          <p:nvPr/>
        </p:nvSpPr>
        <p:spPr>
          <a:xfrm>
            <a:off x="4381500" y="780435"/>
            <a:ext cx="381000" cy="33959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2D027A4-5B48-42AE-B134-FE9691CFF516}"/>
              </a:ext>
            </a:extLst>
          </p:cNvPr>
          <p:cNvSpPr/>
          <p:nvPr/>
        </p:nvSpPr>
        <p:spPr>
          <a:xfrm>
            <a:off x="838200" y="228600"/>
            <a:ext cx="7467600" cy="533400"/>
          </a:xfrm>
          <a:prstGeom prst="roundRect">
            <a:avLst/>
          </a:prstGeom>
          <a:ln w="38100">
            <a:solidFill>
              <a:schemeClr val="bg2">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a:ln w="0"/>
                <a:solidFill>
                  <a:schemeClr val="bg2">
                    <a:lumMod val="50000"/>
                  </a:schemeClr>
                </a:solidFill>
                <a:effectLst>
                  <a:reflection blurRad="6350" stA="53000" endA="300" endPos="35500" dir="5400000" sy="-90000" algn="bl" rotWithShape="0"/>
                </a:effectLst>
              </a:rPr>
              <a:t>PARTS OF COMMUNICATION SYSTEM OF AWS</a:t>
            </a:r>
          </a:p>
        </p:txBody>
      </p:sp>
      <p:pic>
        <p:nvPicPr>
          <p:cNvPr id="9" name="Picture 8">
            <a:extLst>
              <a:ext uri="{FF2B5EF4-FFF2-40B4-BE49-F238E27FC236}">
                <a16:creationId xmlns:a16="http://schemas.microsoft.com/office/drawing/2014/main" id="{59526CFB-5399-47D2-9F65-FE2D21B0F10F}"/>
              </a:ext>
            </a:extLst>
          </p:cNvPr>
          <p:cNvPicPr>
            <a:picLocks noChangeAspect="1"/>
          </p:cNvPicPr>
          <p:nvPr/>
        </p:nvPicPr>
        <p:blipFill>
          <a:blip r:embed="rId2"/>
          <a:stretch>
            <a:fillRect/>
          </a:stretch>
        </p:blipFill>
        <p:spPr>
          <a:xfrm>
            <a:off x="304800" y="914400"/>
            <a:ext cx="384081" cy="5468586"/>
          </a:xfrm>
          <a:prstGeom prst="rect">
            <a:avLst/>
          </a:prstGeom>
        </p:spPr>
      </p:pic>
      <p:pic>
        <p:nvPicPr>
          <p:cNvPr id="10" name="Picture 9">
            <a:extLst>
              <a:ext uri="{FF2B5EF4-FFF2-40B4-BE49-F238E27FC236}">
                <a16:creationId xmlns:a16="http://schemas.microsoft.com/office/drawing/2014/main" id="{4AE90A1D-5948-4B03-AA6E-72F8C8D503F2}"/>
              </a:ext>
            </a:extLst>
          </p:cNvPr>
          <p:cNvPicPr>
            <a:picLocks noChangeAspect="1"/>
          </p:cNvPicPr>
          <p:nvPr/>
        </p:nvPicPr>
        <p:blipFill>
          <a:blip r:embed="rId3"/>
          <a:stretch>
            <a:fillRect/>
          </a:stretch>
        </p:blipFill>
        <p:spPr>
          <a:xfrm>
            <a:off x="4953000" y="911942"/>
            <a:ext cx="384081" cy="5468586"/>
          </a:xfrm>
          <a:prstGeom prst="rect">
            <a:avLst/>
          </a:prstGeom>
        </p:spPr>
      </p:pic>
      <p:pic>
        <p:nvPicPr>
          <p:cNvPr id="11" name="Picture 10">
            <a:extLst>
              <a:ext uri="{FF2B5EF4-FFF2-40B4-BE49-F238E27FC236}">
                <a16:creationId xmlns:a16="http://schemas.microsoft.com/office/drawing/2014/main" id="{91FDCDEC-CED5-42BA-BA04-73F068796D7B}"/>
              </a:ext>
            </a:extLst>
          </p:cNvPr>
          <p:cNvPicPr>
            <a:picLocks noChangeAspect="1"/>
          </p:cNvPicPr>
          <p:nvPr/>
        </p:nvPicPr>
        <p:blipFill>
          <a:blip r:embed="rId4"/>
          <a:stretch>
            <a:fillRect/>
          </a:stretch>
        </p:blipFill>
        <p:spPr>
          <a:xfrm>
            <a:off x="582146" y="1143000"/>
            <a:ext cx="512108" cy="402371"/>
          </a:xfrm>
          <a:prstGeom prst="rect">
            <a:avLst/>
          </a:prstGeom>
        </p:spPr>
      </p:pic>
      <p:pic>
        <p:nvPicPr>
          <p:cNvPr id="12" name="Picture 11">
            <a:extLst>
              <a:ext uri="{FF2B5EF4-FFF2-40B4-BE49-F238E27FC236}">
                <a16:creationId xmlns:a16="http://schemas.microsoft.com/office/drawing/2014/main" id="{D84394F5-58DA-4314-ABC0-163E3DF7AA69}"/>
              </a:ext>
            </a:extLst>
          </p:cNvPr>
          <p:cNvPicPr>
            <a:picLocks noChangeAspect="1"/>
          </p:cNvPicPr>
          <p:nvPr/>
        </p:nvPicPr>
        <p:blipFill>
          <a:blip r:embed="rId4"/>
          <a:stretch>
            <a:fillRect/>
          </a:stretch>
        </p:blipFill>
        <p:spPr>
          <a:xfrm>
            <a:off x="582146" y="3782585"/>
            <a:ext cx="512108" cy="402371"/>
          </a:xfrm>
          <a:prstGeom prst="rect">
            <a:avLst/>
          </a:prstGeom>
        </p:spPr>
      </p:pic>
      <p:pic>
        <p:nvPicPr>
          <p:cNvPr id="13" name="Picture 12">
            <a:extLst>
              <a:ext uri="{FF2B5EF4-FFF2-40B4-BE49-F238E27FC236}">
                <a16:creationId xmlns:a16="http://schemas.microsoft.com/office/drawing/2014/main" id="{08F2E575-5A2F-4A34-93C0-90F3B23B80BF}"/>
              </a:ext>
            </a:extLst>
          </p:cNvPr>
          <p:cNvPicPr>
            <a:picLocks noChangeAspect="1"/>
          </p:cNvPicPr>
          <p:nvPr/>
        </p:nvPicPr>
        <p:blipFill>
          <a:blip r:embed="rId4"/>
          <a:stretch>
            <a:fillRect/>
          </a:stretch>
        </p:blipFill>
        <p:spPr>
          <a:xfrm>
            <a:off x="5337081" y="1041611"/>
            <a:ext cx="512108" cy="402371"/>
          </a:xfrm>
          <a:prstGeom prst="rect">
            <a:avLst/>
          </a:prstGeom>
        </p:spPr>
      </p:pic>
      <p:pic>
        <p:nvPicPr>
          <p:cNvPr id="14" name="Picture 13">
            <a:extLst>
              <a:ext uri="{FF2B5EF4-FFF2-40B4-BE49-F238E27FC236}">
                <a16:creationId xmlns:a16="http://schemas.microsoft.com/office/drawing/2014/main" id="{1A5ADEC0-E57F-42CA-A876-A2581C07A5EB}"/>
              </a:ext>
            </a:extLst>
          </p:cNvPr>
          <p:cNvPicPr>
            <a:picLocks noChangeAspect="1"/>
          </p:cNvPicPr>
          <p:nvPr/>
        </p:nvPicPr>
        <p:blipFill>
          <a:blip r:embed="rId4"/>
          <a:stretch>
            <a:fillRect/>
          </a:stretch>
        </p:blipFill>
        <p:spPr>
          <a:xfrm>
            <a:off x="5298210" y="3652046"/>
            <a:ext cx="512108" cy="402371"/>
          </a:xfrm>
          <a:prstGeom prst="rect">
            <a:avLst/>
          </a:prstGeom>
        </p:spPr>
      </p:pic>
      <p:sp>
        <p:nvSpPr>
          <p:cNvPr id="15" name="Rectangle 14">
            <a:extLst>
              <a:ext uri="{FF2B5EF4-FFF2-40B4-BE49-F238E27FC236}">
                <a16:creationId xmlns:a16="http://schemas.microsoft.com/office/drawing/2014/main" id="{2FB24D87-F8A9-430A-A285-D0A8EA4BE488}"/>
              </a:ext>
            </a:extLst>
          </p:cNvPr>
          <p:cNvSpPr/>
          <p:nvPr/>
        </p:nvSpPr>
        <p:spPr>
          <a:xfrm>
            <a:off x="1219200" y="1219200"/>
            <a:ext cx="2438400" cy="326171"/>
          </a:xfrm>
          <a:prstGeom prst="rect">
            <a:avLst/>
          </a:prstGeom>
          <a:ln w="28575">
            <a:solidFill>
              <a:schemeClr val="bg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b="1" u="none" strike="noStrike" baseline="0" dirty="0">
                <a:solidFill>
                  <a:srgbClr val="000000"/>
                </a:solidFill>
              </a:rPr>
              <a:t>TDMA Technology </a:t>
            </a:r>
            <a:endParaRPr lang="en-US" dirty="0"/>
          </a:p>
        </p:txBody>
      </p:sp>
      <p:pic>
        <p:nvPicPr>
          <p:cNvPr id="16" name="Picture 15">
            <a:extLst>
              <a:ext uri="{FF2B5EF4-FFF2-40B4-BE49-F238E27FC236}">
                <a16:creationId xmlns:a16="http://schemas.microsoft.com/office/drawing/2014/main" id="{D62840FF-35DA-4479-8676-B9985AC0048C}"/>
              </a:ext>
            </a:extLst>
          </p:cNvPr>
          <p:cNvPicPr>
            <a:picLocks noChangeAspect="1"/>
          </p:cNvPicPr>
          <p:nvPr/>
        </p:nvPicPr>
        <p:blipFill>
          <a:blip r:embed="rId5"/>
          <a:stretch>
            <a:fillRect/>
          </a:stretch>
        </p:blipFill>
        <p:spPr>
          <a:xfrm>
            <a:off x="5866824" y="973384"/>
            <a:ext cx="2554445" cy="445047"/>
          </a:xfrm>
          <a:prstGeom prst="rect">
            <a:avLst/>
          </a:prstGeom>
        </p:spPr>
      </p:pic>
      <p:pic>
        <p:nvPicPr>
          <p:cNvPr id="18" name="Picture 17">
            <a:extLst>
              <a:ext uri="{FF2B5EF4-FFF2-40B4-BE49-F238E27FC236}">
                <a16:creationId xmlns:a16="http://schemas.microsoft.com/office/drawing/2014/main" id="{D604EB2F-AADC-4A8A-BAD2-9779D31BB740}"/>
              </a:ext>
            </a:extLst>
          </p:cNvPr>
          <p:cNvPicPr>
            <a:picLocks noChangeAspect="1"/>
          </p:cNvPicPr>
          <p:nvPr/>
        </p:nvPicPr>
        <p:blipFill>
          <a:blip r:embed="rId5"/>
          <a:stretch>
            <a:fillRect/>
          </a:stretch>
        </p:blipFill>
        <p:spPr>
          <a:xfrm>
            <a:off x="5900040" y="3617644"/>
            <a:ext cx="2554445" cy="445047"/>
          </a:xfrm>
          <a:prstGeom prst="rect">
            <a:avLst/>
          </a:prstGeom>
        </p:spPr>
      </p:pic>
      <p:pic>
        <p:nvPicPr>
          <p:cNvPr id="20" name="Picture 19">
            <a:extLst>
              <a:ext uri="{FF2B5EF4-FFF2-40B4-BE49-F238E27FC236}">
                <a16:creationId xmlns:a16="http://schemas.microsoft.com/office/drawing/2014/main" id="{12A87D41-9F20-4EB3-B814-5A3C1AEE7947}"/>
              </a:ext>
            </a:extLst>
          </p:cNvPr>
          <p:cNvPicPr>
            <a:picLocks noChangeAspect="1"/>
          </p:cNvPicPr>
          <p:nvPr/>
        </p:nvPicPr>
        <p:blipFill>
          <a:blip r:embed="rId6"/>
          <a:stretch>
            <a:fillRect/>
          </a:stretch>
        </p:blipFill>
        <p:spPr>
          <a:xfrm>
            <a:off x="642526" y="1817435"/>
            <a:ext cx="2270618"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id="{C8CC845C-0727-4F0E-B0BA-2073CF1866A2}"/>
              </a:ext>
            </a:extLst>
          </p:cNvPr>
          <p:cNvPicPr>
            <a:picLocks noChangeAspect="1"/>
          </p:cNvPicPr>
          <p:nvPr/>
        </p:nvPicPr>
        <p:blipFill>
          <a:blip r:embed="rId7"/>
          <a:stretch>
            <a:fillRect/>
          </a:stretch>
        </p:blipFill>
        <p:spPr>
          <a:xfrm>
            <a:off x="867176" y="4321306"/>
            <a:ext cx="1571223" cy="16871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428DA1A0-A237-463B-B441-2DF289004474}"/>
              </a:ext>
            </a:extLst>
          </p:cNvPr>
          <p:cNvPicPr>
            <a:picLocks noChangeAspect="1"/>
          </p:cNvPicPr>
          <p:nvPr/>
        </p:nvPicPr>
        <p:blipFill>
          <a:blip r:embed="rId8"/>
          <a:stretch>
            <a:fillRect/>
          </a:stretch>
        </p:blipFill>
        <p:spPr>
          <a:xfrm>
            <a:off x="5329687" y="1518136"/>
            <a:ext cx="1465977" cy="99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545174D7-F3C3-4958-9A47-DA84A9D2FF36}"/>
              </a:ext>
            </a:extLst>
          </p:cNvPr>
          <p:cNvPicPr>
            <a:picLocks noChangeAspect="1"/>
          </p:cNvPicPr>
          <p:nvPr/>
        </p:nvPicPr>
        <p:blipFill>
          <a:blip r:embed="rId9"/>
          <a:stretch>
            <a:fillRect/>
          </a:stretch>
        </p:blipFill>
        <p:spPr>
          <a:xfrm>
            <a:off x="5307399" y="2675154"/>
            <a:ext cx="1458583" cy="840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a:extLst>
              <a:ext uri="{FF2B5EF4-FFF2-40B4-BE49-F238E27FC236}">
                <a16:creationId xmlns:a16="http://schemas.microsoft.com/office/drawing/2014/main" id="{E6443C9B-89B1-4D58-90DA-893F55326DE9}"/>
              </a:ext>
            </a:extLst>
          </p:cNvPr>
          <p:cNvPicPr>
            <a:picLocks noChangeAspect="1"/>
          </p:cNvPicPr>
          <p:nvPr/>
        </p:nvPicPr>
        <p:blipFill>
          <a:blip r:embed="rId10"/>
          <a:stretch>
            <a:fillRect/>
          </a:stretch>
        </p:blipFill>
        <p:spPr>
          <a:xfrm>
            <a:off x="5284335" y="4271948"/>
            <a:ext cx="1621470" cy="126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TextBox 30">
            <a:extLst>
              <a:ext uri="{FF2B5EF4-FFF2-40B4-BE49-F238E27FC236}">
                <a16:creationId xmlns:a16="http://schemas.microsoft.com/office/drawing/2014/main" id="{602AC792-DCCB-4F18-81A6-4DDB32C80696}"/>
              </a:ext>
            </a:extLst>
          </p:cNvPr>
          <p:cNvSpPr txBox="1"/>
          <p:nvPr/>
        </p:nvSpPr>
        <p:spPr>
          <a:xfrm>
            <a:off x="5941558" y="3597918"/>
            <a:ext cx="4572000" cy="369332"/>
          </a:xfrm>
          <a:prstGeom prst="rect">
            <a:avLst/>
          </a:prstGeom>
          <a:noFill/>
        </p:spPr>
        <p:txBody>
          <a:bodyPr wrap="square">
            <a:spAutoFit/>
          </a:bodyPr>
          <a:lstStyle/>
          <a:p>
            <a:r>
              <a:rPr lang="en-US" sz="1800" b="1" i="0" u="none" strike="noStrike" baseline="0" dirty="0">
                <a:solidFill>
                  <a:srgbClr val="000000"/>
                </a:solidFill>
              </a:rPr>
              <a:t>GPRS Communication </a:t>
            </a:r>
            <a:endParaRPr lang="en-US" b="1" dirty="0"/>
          </a:p>
        </p:txBody>
      </p:sp>
      <p:sp>
        <p:nvSpPr>
          <p:cNvPr id="33" name="TextBox 32">
            <a:extLst>
              <a:ext uri="{FF2B5EF4-FFF2-40B4-BE49-F238E27FC236}">
                <a16:creationId xmlns:a16="http://schemas.microsoft.com/office/drawing/2014/main" id="{13C766CF-4F70-4C61-8505-72D9C190C4B7}"/>
              </a:ext>
            </a:extLst>
          </p:cNvPr>
          <p:cNvSpPr txBox="1"/>
          <p:nvPr/>
        </p:nvSpPr>
        <p:spPr>
          <a:xfrm>
            <a:off x="5941558" y="990498"/>
            <a:ext cx="5240592" cy="369332"/>
          </a:xfrm>
          <a:prstGeom prst="rect">
            <a:avLst/>
          </a:prstGeom>
          <a:noFill/>
        </p:spPr>
        <p:txBody>
          <a:bodyPr wrap="square">
            <a:spAutoFit/>
          </a:bodyPr>
          <a:lstStyle/>
          <a:p>
            <a:r>
              <a:rPr lang="en-US" sz="1800" b="1" i="0" u="none" strike="noStrike" baseline="0" dirty="0">
                <a:solidFill>
                  <a:srgbClr val="000000"/>
                </a:solidFill>
              </a:rPr>
              <a:t>GPRS Based AWS Model </a:t>
            </a:r>
            <a:endParaRPr lang="en-US" b="1" dirty="0"/>
          </a:p>
        </p:txBody>
      </p:sp>
      <p:sp>
        <p:nvSpPr>
          <p:cNvPr id="36" name="Rectangle 35">
            <a:extLst>
              <a:ext uri="{FF2B5EF4-FFF2-40B4-BE49-F238E27FC236}">
                <a16:creationId xmlns:a16="http://schemas.microsoft.com/office/drawing/2014/main" id="{0D32F973-3D7D-4F2D-8ABA-9E9CD1DFCB57}"/>
              </a:ext>
            </a:extLst>
          </p:cNvPr>
          <p:cNvSpPr/>
          <p:nvPr/>
        </p:nvSpPr>
        <p:spPr>
          <a:xfrm>
            <a:off x="1166297" y="3853232"/>
            <a:ext cx="3381329" cy="293865"/>
          </a:xfrm>
          <a:prstGeom prst="rect">
            <a:avLst/>
          </a:prstGeom>
          <a:ln w="28575">
            <a:solidFill>
              <a:schemeClr val="bg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b="1" i="0" u="none" strike="noStrike" baseline="0" dirty="0">
                <a:solidFill>
                  <a:srgbClr val="000000"/>
                </a:solidFill>
              </a:rPr>
              <a:t>Parabolic Antenna for Down Link </a:t>
            </a:r>
            <a:endParaRPr lang="en-US" b="1" dirty="0"/>
          </a:p>
        </p:txBody>
      </p:sp>
      <p:sp>
        <p:nvSpPr>
          <p:cNvPr id="40" name="TextBox 39">
            <a:extLst>
              <a:ext uri="{FF2B5EF4-FFF2-40B4-BE49-F238E27FC236}">
                <a16:creationId xmlns:a16="http://schemas.microsoft.com/office/drawing/2014/main" id="{0DA8B33C-E76B-49A2-965C-F4D2775B41AA}"/>
              </a:ext>
            </a:extLst>
          </p:cNvPr>
          <p:cNvSpPr txBox="1"/>
          <p:nvPr/>
        </p:nvSpPr>
        <p:spPr>
          <a:xfrm>
            <a:off x="3043154" y="1377782"/>
            <a:ext cx="2039639" cy="2616101"/>
          </a:xfrm>
          <a:prstGeom prst="rect">
            <a:avLst/>
          </a:prstGeom>
          <a:noFill/>
        </p:spPr>
        <p:txBody>
          <a:bodyPr wrap="square" rtlCol="0">
            <a:spAutoFit/>
          </a:bodyPr>
          <a:lstStyle/>
          <a:p>
            <a:pPr algn="l"/>
            <a:endParaRPr lang="en-US" sz="1800" b="0" i="0" u="none" strike="noStrike" baseline="0" dirty="0">
              <a:solidFill>
                <a:srgbClr val="000000"/>
              </a:solidFill>
              <a:latin typeface="Times New Roman" panose="02020603050405020304" pitchFamily="18" charset="0"/>
            </a:endParaRPr>
          </a:p>
          <a:p>
            <a:r>
              <a:rPr lang="en-US" sz="1600" b="1" i="0" u="none" strike="noStrike" baseline="0" dirty="0">
                <a:solidFill>
                  <a:srgbClr val="000000"/>
                </a:solidFill>
                <a:latin typeface="Times New Roman" panose="02020603050405020304" pitchFamily="18" charset="0"/>
              </a:rPr>
              <a:t>Each TDMA type of transmitting AWS / ARG has a unique GPS synchronized time of transmission stamped on the body of the system at the time of installation </a:t>
            </a:r>
          </a:p>
          <a:p>
            <a:endParaRPr lang="en-US" dirty="0"/>
          </a:p>
        </p:txBody>
      </p:sp>
      <p:sp>
        <p:nvSpPr>
          <p:cNvPr id="41" name="TextBox 40">
            <a:extLst>
              <a:ext uri="{FF2B5EF4-FFF2-40B4-BE49-F238E27FC236}">
                <a16:creationId xmlns:a16="http://schemas.microsoft.com/office/drawing/2014/main" id="{DC67DF3E-75A9-4AC0-B74E-E690F733B2B9}"/>
              </a:ext>
            </a:extLst>
          </p:cNvPr>
          <p:cNvSpPr txBox="1"/>
          <p:nvPr/>
        </p:nvSpPr>
        <p:spPr>
          <a:xfrm>
            <a:off x="2856961" y="4218536"/>
            <a:ext cx="2184350" cy="2062103"/>
          </a:xfrm>
          <a:prstGeom prst="rect">
            <a:avLst/>
          </a:prstGeom>
          <a:noFill/>
        </p:spPr>
        <p:txBody>
          <a:bodyPr wrap="square" rtlCol="0">
            <a:spAutoFit/>
          </a:bodyPr>
          <a:lstStyle/>
          <a:p>
            <a:r>
              <a:rPr lang="en-US" sz="1600" b="1" i="0" u="none" strike="noStrike" baseline="0" dirty="0">
                <a:solidFill>
                  <a:srgbClr val="000000"/>
                </a:solidFill>
                <a:latin typeface="Times New Roman" panose="02020603050405020304" pitchFamily="18" charset="0"/>
              </a:rPr>
              <a:t>The parabolic antenna is essentially an electromagnetic wave lens which focuses the RF energy (signal) into a narrow beam and converges on a single point known as focus. </a:t>
            </a:r>
            <a:endParaRPr lang="en-US" sz="1600" b="1" dirty="0"/>
          </a:p>
        </p:txBody>
      </p:sp>
      <p:sp>
        <p:nvSpPr>
          <p:cNvPr id="42" name="TextBox 41">
            <a:extLst>
              <a:ext uri="{FF2B5EF4-FFF2-40B4-BE49-F238E27FC236}">
                <a16:creationId xmlns:a16="http://schemas.microsoft.com/office/drawing/2014/main" id="{FA7EEDCA-C9DA-44DE-8F47-88AA44029363}"/>
              </a:ext>
            </a:extLst>
          </p:cNvPr>
          <p:cNvSpPr txBox="1"/>
          <p:nvPr/>
        </p:nvSpPr>
        <p:spPr>
          <a:xfrm>
            <a:off x="6920583" y="1131397"/>
            <a:ext cx="1981200" cy="3200876"/>
          </a:xfrm>
          <a:prstGeom prst="rect">
            <a:avLst/>
          </a:prstGeom>
          <a:noFill/>
        </p:spPr>
        <p:txBody>
          <a:bodyPr wrap="square" rtlCol="0">
            <a:spAutoFit/>
          </a:bodyPr>
          <a:lstStyle/>
          <a:p>
            <a:pPr algn="l"/>
            <a:endParaRPr lang="en-US" sz="1800" b="0" i="0" u="none" strike="noStrike" baseline="0" dirty="0">
              <a:solidFill>
                <a:srgbClr val="000000"/>
              </a:solidFill>
            </a:endParaRPr>
          </a:p>
          <a:p>
            <a:r>
              <a:rPr lang="en-US" sz="1600" b="1" i="0" u="none" strike="noStrike" baseline="0" dirty="0">
                <a:solidFill>
                  <a:srgbClr val="000000"/>
                </a:solidFill>
                <a:latin typeface="Times New Roman" panose="02020603050405020304" pitchFamily="18" charset="0"/>
                <a:cs typeface="Times New Roman" panose="02020603050405020304" pitchFamily="18" charset="0"/>
              </a:rPr>
              <a:t>GPRS based Data logger used for AWS:</a:t>
            </a:r>
          </a:p>
          <a:p>
            <a:endParaRPr lang="en-US" sz="1800" b="0" i="0" u="none" strike="noStrike" baseline="0" dirty="0">
              <a:solidFill>
                <a:srgbClr val="000000"/>
              </a:solidFill>
            </a:endParaRPr>
          </a:p>
          <a:p>
            <a:pPr marL="285750" indent="-285750">
              <a:buFont typeface="Arial" panose="020B0604020202020204" pitchFamily="34" charset="0"/>
              <a:buChar char="•"/>
            </a:pPr>
            <a:r>
              <a:rPr lang="en-US" sz="1600" b="1" i="0" u="none" strike="noStrike" baseline="0" dirty="0">
                <a:solidFill>
                  <a:srgbClr val="000000"/>
                </a:solidFill>
                <a:latin typeface="Times New Roman" panose="02020603050405020304" pitchFamily="18" charset="0"/>
                <a:cs typeface="Times New Roman" panose="02020603050405020304" pitchFamily="18" charset="0"/>
              </a:rPr>
              <a:t>Dual way communication</a:t>
            </a:r>
          </a:p>
          <a:p>
            <a:pPr marL="285750" indent="-285750">
              <a:buFont typeface="Arial" panose="020B0604020202020204" pitchFamily="34" charset="0"/>
              <a:buChar char="•"/>
            </a:pPr>
            <a:r>
              <a:rPr lang="en-US" sz="1600" b="1" i="0" u="none" strike="noStrike" baseline="0" dirty="0">
                <a:solidFill>
                  <a:srgbClr val="000000"/>
                </a:solidFill>
                <a:latin typeface="Times New Roman" panose="02020603050405020304" pitchFamily="18" charset="0"/>
                <a:cs typeface="Times New Roman" panose="02020603050405020304" pitchFamily="18" charset="0"/>
              </a:rPr>
              <a:t>Quality Control at field Level </a:t>
            </a:r>
          </a:p>
          <a:p>
            <a:r>
              <a:rPr lang="en-US" sz="1800" b="0" i="0" u="none" strike="noStrike" baseline="0" dirty="0">
                <a:solidFill>
                  <a:srgbClr val="000000"/>
                </a:solidFill>
              </a:rPr>
              <a:t> </a:t>
            </a:r>
          </a:p>
          <a:p>
            <a:endParaRPr lang="en-US" sz="1800" b="0" i="0" u="none" strike="noStrike" baseline="0" dirty="0">
              <a:solidFill>
                <a:srgbClr val="000000"/>
              </a:solidFill>
            </a:endParaRPr>
          </a:p>
          <a:p>
            <a:endParaRPr lang="en-US" dirty="0"/>
          </a:p>
        </p:txBody>
      </p:sp>
      <p:sp>
        <p:nvSpPr>
          <p:cNvPr id="43" name="TextBox 42">
            <a:extLst>
              <a:ext uri="{FF2B5EF4-FFF2-40B4-BE49-F238E27FC236}">
                <a16:creationId xmlns:a16="http://schemas.microsoft.com/office/drawing/2014/main" id="{779E275A-F678-4EC7-BEED-71D4B17A3FB6}"/>
              </a:ext>
            </a:extLst>
          </p:cNvPr>
          <p:cNvSpPr txBox="1"/>
          <p:nvPr/>
        </p:nvSpPr>
        <p:spPr>
          <a:xfrm>
            <a:off x="7040741" y="3996341"/>
            <a:ext cx="2188106" cy="2554545"/>
          </a:xfrm>
          <a:prstGeom prst="rect">
            <a:avLst/>
          </a:prstGeom>
          <a:noFill/>
        </p:spPr>
        <p:txBody>
          <a:bodyPr wrap="square" rtlCol="0">
            <a:spAutoFit/>
          </a:bodyPr>
          <a:lstStyle/>
          <a:p>
            <a:r>
              <a:rPr lang="en-US" sz="1600" b="1" i="0" dirty="0">
                <a:solidFill>
                  <a:schemeClr val="bg1"/>
                </a:solidFill>
                <a:effectLst/>
                <a:latin typeface="Times New Roman" panose="02020603050405020304" pitchFamily="18" charset="0"/>
                <a:cs typeface="Times New Roman" panose="02020603050405020304" pitchFamily="18" charset="0"/>
              </a:rPr>
              <a:t>GPRS is a </a:t>
            </a:r>
            <a:r>
              <a:rPr lang="en-US" sz="1600" b="1" dirty="0">
                <a:solidFill>
                  <a:schemeClr val="bg1"/>
                </a:solidFill>
                <a:latin typeface="Times New Roman" panose="02020603050405020304" pitchFamily="18" charset="0"/>
                <a:cs typeface="Times New Roman" panose="02020603050405020304" pitchFamily="18" charset="0"/>
              </a:rPr>
              <a:t>best-effort</a:t>
            </a:r>
            <a:r>
              <a:rPr lang="en-US" sz="1600" b="1" i="0" dirty="0">
                <a:solidFill>
                  <a:schemeClr val="bg1"/>
                </a:solidFill>
                <a:effectLst/>
                <a:latin typeface="Times New Roman" panose="02020603050405020304" pitchFamily="18" charset="0"/>
                <a:cs typeface="Times New Roman" panose="02020603050405020304" pitchFamily="18" charset="0"/>
              </a:rPr>
              <a:t> service, implying variable </a:t>
            </a:r>
            <a:r>
              <a:rPr lang="en-US" sz="1600" b="1" dirty="0">
                <a:solidFill>
                  <a:schemeClr val="bg1"/>
                </a:solidFill>
                <a:latin typeface="Times New Roman" panose="02020603050405020304" pitchFamily="18" charset="0"/>
                <a:cs typeface="Times New Roman" panose="02020603050405020304" pitchFamily="18" charset="0"/>
              </a:rPr>
              <a:t>throughput</a:t>
            </a:r>
            <a:r>
              <a:rPr lang="en-US" sz="1600" b="1" i="0" dirty="0">
                <a:solidFill>
                  <a:schemeClr val="bg1"/>
                </a:solidFill>
                <a:effectLst/>
                <a:latin typeface="Times New Roman" panose="02020603050405020304" pitchFamily="18" charset="0"/>
                <a:cs typeface="Times New Roman" panose="02020603050405020304" pitchFamily="18" charset="0"/>
              </a:rPr>
              <a:t> and </a:t>
            </a:r>
            <a:r>
              <a:rPr lang="en-US" sz="1600" b="1" dirty="0">
                <a:solidFill>
                  <a:schemeClr val="bg1"/>
                </a:solidFill>
                <a:latin typeface="Times New Roman" panose="02020603050405020304" pitchFamily="18" charset="0"/>
                <a:cs typeface="Times New Roman" panose="02020603050405020304" pitchFamily="18" charset="0"/>
              </a:rPr>
              <a:t>latency </a:t>
            </a:r>
            <a:r>
              <a:rPr lang="en-US" sz="1600" b="1" i="0" dirty="0">
                <a:solidFill>
                  <a:schemeClr val="bg1"/>
                </a:solidFill>
                <a:effectLst/>
                <a:latin typeface="Times New Roman" panose="02020603050405020304" pitchFamily="18" charset="0"/>
                <a:cs typeface="Times New Roman" panose="02020603050405020304" pitchFamily="18" charset="0"/>
              </a:rPr>
              <a:t>that depend on the number of other users sharing the service concurrently, as opposed to </a:t>
            </a:r>
            <a:r>
              <a:rPr lang="en-US" sz="1600" b="1" dirty="0">
                <a:solidFill>
                  <a:schemeClr val="bg1"/>
                </a:solidFill>
                <a:latin typeface="Times New Roman" panose="02020603050405020304" pitchFamily="18" charset="0"/>
                <a:cs typeface="Times New Roman" panose="02020603050405020304" pitchFamily="18" charset="0"/>
              </a:rPr>
              <a:t>circuit switching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8B92121-596D-4E56-9F91-0902A7AADA6A}"/>
              </a:ext>
            </a:extLst>
          </p:cNvPr>
          <p:cNvSpPr/>
          <p:nvPr/>
        </p:nvSpPr>
        <p:spPr>
          <a:xfrm>
            <a:off x="1066800" y="228600"/>
            <a:ext cx="7239000" cy="533400"/>
          </a:xfrm>
          <a:prstGeom prst="roundRect">
            <a:avLst/>
          </a:prstGeom>
          <a:ln w="38100">
            <a:solidFill>
              <a:schemeClr val="bg2">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dirty="0">
                <a:ln w="0"/>
                <a:solidFill>
                  <a:srgbClr val="002060"/>
                </a:solidFill>
                <a:effectLst>
                  <a:reflection blurRad="6350" stA="53000" endA="300" endPos="35500" dir="5400000" sy="-90000" algn="bl" rotWithShape="0"/>
                </a:effectLst>
              </a:rPr>
              <a:t>SENSORS USED IN AWS/Agro AWS/ARG</a:t>
            </a:r>
          </a:p>
        </p:txBody>
      </p:sp>
      <p:pic>
        <p:nvPicPr>
          <p:cNvPr id="4" name="Picture 3">
            <a:extLst>
              <a:ext uri="{FF2B5EF4-FFF2-40B4-BE49-F238E27FC236}">
                <a16:creationId xmlns:a16="http://schemas.microsoft.com/office/drawing/2014/main" id="{F4EFE5EF-A068-46AD-8A66-4CFFEAC0E3F0}"/>
              </a:ext>
            </a:extLst>
          </p:cNvPr>
          <p:cNvPicPr>
            <a:picLocks noChangeAspect="1"/>
          </p:cNvPicPr>
          <p:nvPr/>
        </p:nvPicPr>
        <p:blipFill>
          <a:blip r:embed="rId2"/>
          <a:stretch>
            <a:fillRect/>
          </a:stretch>
        </p:blipFill>
        <p:spPr>
          <a:xfrm>
            <a:off x="381000" y="914400"/>
            <a:ext cx="384081" cy="5468586"/>
          </a:xfrm>
          <a:prstGeom prst="rect">
            <a:avLst/>
          </a:prstGeom>
        </p:spPr>
      </p:pic>
      <p:pic>
        <p:nvPicPr>
          <p:cNvPr id="5" name="Picture 4">
            <a:extLst>
              <a:ext uri="{FF2B5EF4-FFF2-40B4-BE49-F238E27FC236}">
                <a16:creationId xmlns:a16="http://schemas.microsoft.com/office/drawing/2014/main" id="{0FFF8C2E-51B9-441A-AB92-529CCB4DA233}"/>
              </a:ext>
            </a:extLst>
          </p:cNvPr>
          <p:cNvPicPr>
            <a:picLocks noChangeAspect="1"/>
          </p:cNvPicPr>
          <p:nvPr/>
        </p:nvPicPr>
        <p:blipFill>
          <a:blip r:embed="rId3"/>
          <a:stretch>
            <a:fillRect/>
          </a:stretch>
        </p:blipFill>
        <p:spPr>
          <a:xfrm>
            <a:off x="4591680" y="972027"/>
            <a:ext cx="518205" cy="402371"/>
          </a:xfrm>
          <a:prstGeom prst="rect">
            <a:avLst/>
          </a:prstGeom>
        </p:spPr>
      </p:pic>
      <p:pic>
        <p:nvPicPr>
          <p:cNvPr id="6" name="Picture 5">
            <a:extLst>
              <a:ext uri="{FF2B5EF4-FFF2-40B4-BE49-F238E27FC236}">
                <a16:creationId xmlns:a16="http://schemas.microsoft.com/office/drawing/2014/main" id="{D6992AE3-EDAE-4A98-8250-CEC981CF9547}"/>
              </a:ext>
            </a:extLst>
          </p:cNvPr>
          <p:cNvPicPr>
            <a:picLocks noChangeAspect="1"/>
          </p:cNvPicPr>
          <p:nvPr/>
        </p:nvPicPr>
        <p:blipFill>
          <a:blip r:embed="rId3"/>
          <a:stretch>
            <a:fillRect/>
          </a:stretch>
        </p:blipFill>
        <p:spPr>
          <a:xfrm>
            <a:off x="597302" y="3740380"/>
            <a:ext cx="518205" cy="402371"/>
          </a:xfrm>
          <a:prstGeom prst="rect">
            <a:avLst/>
          </a:prstGeom>
        </p:spPr>
      </p:pic>
      <p:pic>
        <p:nvPicPr>
          <p:cNvPr id="7" name="Picture 6">
            <a:extLst>
              <a:ext uri="{FF2B5EF4-FFF2-40B4-BE49-F238E27FC236}">
                <a16:creationId xmlns:a16="http://schemas.microsoft.com/office/drawing/2014/main" id="{4ADCE867-B04E-4D28-9694-1BE5091D6669}"/>
              </a:ext>
            </a:extLst>
          </p:cNvPr>
          <p:cNvPicPr>
            <a:picLocks noChangeAspect="1"/>
          </p:cNvPicPr>
          <p:nvPr/>
        </p:nvPicPr>
        <p:blipFill>
          <a:blip r:embed="rId3"/>
          <a:stretch>
            <a:fillRect/>
          </a:stretch>
        </p:blipFill>
        <p:spPr>
          <a:xfrm>
            <a:off x="685799" y="934622"/>
            <a:ext cx="518205" cy="402371"/>
          </a:xfrm>
          <a:prstGeom prst="rect">
            <a:avLst/>
          </a:prstGeom>
        </p:spPr>
      </p:pic>
      <p:sp>
        <p:nvSpPr>
          <p:cNvPr id="8" name="Rectangle 7">
            <a:extLst>
              <a:ext uri="{FF2B5EF4-FFF2-40B4-BE49-F238E27FC236}">
                <a16:creationId xmlns:a16="http://schemas.microsoft.com/office/drawing/2014/main" id="{85907861-0AAB-4AF3-839D-B405330111F8}"/>
              </a:ext>
            </a:extLst>
          </p:cNvPr>
          <p:cNvSpPr/>
          <p:nvPr/>
        </p:nvSpPr>
        <p:spPr>
          <a:xfrm>
            <a:off x="1204004" y="982036"/>
            <a:ext cx="3147376" cy="326171"/>
          </a:xfrm>
          <a:prstGeom prst="rect">
            <a:avLst/>
          </a:prstGeom>
          <a:ln w="38100">
            <a:solidFill>
              <a:schemeClr val="bg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i="0" u="none" strike="noStrike" baseline="0" dirty="0">
                <a:solidFill>
                  <a:srgbClr val="000000"/>
                </a:solidFill>
              </a:rPr>
              <a:t>Temperature Humidity Sensors </a:t>
            </a:r>
            <a:endParaRPr lang="en-US" b="1" dirty="0"/>
          </a:p>
        </p:txBody>
      </p:sp>
      <p:sp>
        <p:nvSpPr>
          <p:cNvPr id="9" name="Rectangle 8">
            <a:extLst>
              <a:ext uri="{FF2B5EF4-FFF2-40B4-BE49-F238E27FC236}">
                <a16:creationId xmlns:a16="http://schemas.microsoft.com/office/drawing/2014/main" id="{60830A08-044C-45A3-B65C-37383F31D21B}"/>
              </a:ext>
            </a:extLst>
          </p:cNvPr>
          <p:cNvSpPr/>
          <p:nvPr/>
        </p:nvSpPr>
        <p:spPr>
          <a:xfrm>
            <a:off x="1122882" y="3776792"/>
            <a:ext cx="2224995" cy="326171"/>
          </a:xfrm>
          <a:prstGeom prst="rect">
            <a:avLst/>
          </a:prstGeom>
          <a:ln w="38100">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b="1" u="none" strike="noStrike" baseline="0" dirty="0">
                <a:solidFill>
                  <a:srgbClr val="000000"/>
                </a:solidFill>
                <a:latin typeface="+mj-lt"/>
              </a:rPr>
              <a:t>Pressure Sensors </a:t>
            </a:r>
            <a:endParaRPr lang="en-US" dirty="0">
              <a:latin typeface="+mj-lt"/>
            </a:endParaRPr>
          </a:p>
        </p:txBody>
      </p:sp>
      <p:pic>
        <p:nvPicPr>
          <p:cNvPr id="10" name="Picture 9">
            <a:extLst>
              <a:ext uri="{FF2B5EF4-FFF2-40B4-BE49-F238E27FC236}">
                <a16:creationId xmlns:a16="http://schemas.microsoft.com/office/drawing/2014/main" id="{B7922EC9-1406-4A6B-BB85-B5558B66AAB7}"/>
              </a:ext>
            </a:extLst>
          </p:cNvPr>
          <p:cNvPicPr>
            <a:picLocks noChangeAspect="1"/>
          </p:cNvPicPr>
          <p:nvPr/>
        </p:nvPicPr>
        <p:blipFill>
          <a:blip r:embed="rId4"/>
          <a:stretch>
            <a:fillRect/>
          </a:stretch>
        </p:blipFill>
        <p:spPr>
          <a:xfrm>
            <a:off x="4351380" y="914400"/>
            <a:ext cx="384081" cy="5468586"/>
          </a:xfrm>
          <a:prstGeom prst="rect">
            <a:avLst/>
          </a:prstGeom>
        </p:spPr>
      </p:pic>
      <p:pic>
        <p:nvPicPr>
          <p:cNvPr id="11" name="Picture 10">
            <a:extLst>
              <a:ext uri="{FF2B5EF4-FFF2-40B4-BE49-F238E27FC236}">
                <a16:creationId xmlns:a16="http://schemas.microsoft.com/office/drawing/2014/main" id="{65660CA2-5916-497A-8D92-5AF4F7CA6C74}"/>
              </a:ext>
            </a:extLst>
          </p:cNvPr>
          <p:cNvPicPr>
            <a:picLocks noChangeAspect="1"/>
          </p:cNvPicPr>
          <p:nvPr/>
        </p:nvPicPr>
        <p:blipFill>
          <a:blip r:embed="rId5"/>
          <a:stretch>
            <a:fillRect/>
          </a:stretch>
        </p:blipFill>
        <p:spPr>
          <a:xfrm>
            <a:off x="4633450" y="3937141"/>
            <a:ext cx="518205" cy="402371"/>
          </a:xfrm>
          <a:prstGeom prst="rect">
            <a:avLst/>
          </a:prstGeom>
        </p:spPr>
      </p:pic>
      <p:sp>
        <p:nvSpPr>
          <p:cNvPr id="12" name="Rectangle 11">
            <a:extLst>
              <a:ext uri="{FF2B5EF4-FFF2-40B4-BE49-F238E27FC236}">
                <a16:creationId xmlns:a16="http://schemas.microsoft.com/office/drawing/2014/main" id="{E937C421-E3B8-491C-A584-5704BBC84760}"/>
              </a:ext>
            </a:extLst>
          </p:cNvPr>
          <p:cNvSpPr/>
          <p:nvPr/>
        </p:nvSpPr>
        <p:spPr>
          <a:xfrm>
            <a:off x="5007060" y="925158"/>
            <a:ext cx="2491696" cy="360210"/>
          </a:xfrm>
          <a:prstGeom prst="rect">
            <a:avLst/>
          </a:prstGeom>
          <a:ln w="38100">
            <a:solidFill>
              <a:schemeClr val="bg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b="1" u="none" strike="noStrike" baseline="0" dirty="0">
                <a:solidFill>
                  <a:srgbClr val="000000"/>
                </a:solidFill>
                <a:latin typeface="+mj-lt"/>
              </a:rPr>
              <a:t>Wind Sensors </a:t>
            </a:r>
            <a:endParaRPr lang="en-US" dirty="0">
              <a:latin typeface="+mj-lt"/>
            </a:endParaRPr>
          </a:p>
        </p:txBody>
      </p:sp>
      <p:sp>
        <p:nvSpPr>
          <p:cNvPr id="13" name="Rectangle 12">
            <a:extLst>
              <a:ext uri="{FF2B5EF4-FFF2-40B4-BE49-F238E27FC236}">
                <a16:creationId xmlns:a16="http://schemas.microsoft.com/office/drawing/2014/main" id="{DB98C711-D7AF-4C51-9FC5-A6DD55431FEB}"/>
              </a:ext>
            </a:extLst>
          </p:cNvPr>
          <p:cNvSpPr/>
          <p:nvPr/>
        </p:nvSpPr>
        <p:spPr>
          <a:xfrm>
            <a:off x="5106625" y="3976374"/>
            <a:ext cx="2339296" cy="360210"/>
          </a:xfrm>
          <a:prstGeom prst="rect">
            <a:avLst/>
          </a:prstGeom>
          <a:ln w="38100">
            <a:solidFill>
              <a:schemeClr val="bg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Rainfall sensor</a:t>
            </a:r>
          </a:p>
        </p:txBody>
      </p:sp>
      <p:pic>
        <p:nvPicPr>
          <p:cNvPr id="15" name="Picture 14">
            <a:extLst>
              <a:ext uri="{FF2B5EF4-FFF2-40B4-BE49-F238E27FC236}">
                <a16:creationId xmlns:a16="http://schemas.microsoft.com/office/drawing/2014/main" id="{FEFED507-9156-4C85-B0BA-DE501620A48F}"/>
              </a:ext>
            </a:extLst>
          </p:cNvPr>
          <p:cNvPicPr>
            <a:picLocks noChangeAspect="1"/>
          </p:cNvPicPr>
          <p:nvPr/>
        </p:nvPicPr>
        <p:blipFill>
          <a:blip r:embed="rId6"/>
          <a:stretch>
            <a:fillRect/>
          </a:stretch>
        </p:blipFill>
        <p:spPr>
          <a:xfrm>
            <a:off x="768446" y="1410911"/>
            <a:ext cx="1216119" cy="1169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2D298C5C-7D3B-436C-9A92-92752C46BC5C}"/>
              </a:ext>
            </a:extLst>
          </p:cNvPr>
          <p:cNvPicPr>
            <a:picLocks noChangeAspect="1"/>
          </p:cNvPicPr>
          <p:nvPr/>
        </p:nvPicPr>
        <p:blipFill>
          <a:blip r:embed="rId7"/>
          <a:stretch>
            <a:fillRect/>
          </a:stretch>
        </p:blipFill>
        <p:spPr>
          <a:xfrm>
            <a:off x="934555" y="2703877"/>
            <a:ext cx="883899" cy="9723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825D6530-5021-47B2-88C3-ACE0AFBA0B37}"/>
              </a:ext>
            </a:extLst>
          </p:cNvPr>
          <p:cNvPicPr>
            <a:picLocks noChangeAspect="1"/>
          </p:cNvPicPr>
          <p:nvPr/>
        </p:nvPicPr>
        <p:blipFill>
          <a:blip r:embed="rId8"/>
          <a:stretch>
            <a:fillRect/>
          </a:stretch>
        </p:blipFill>
        <p:spPr>
          <a:xfrm>
            <a:off x="735572" y="4309096"/>
            <a:ext cx="1537995" cy="1380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B0E2979F-9975-443C-B720-73B691250238}"/>
              </a:ext>
            </a:extLst>
          </p:cNvPr>
          <p:cNvPicPr>
            <a:picLocks noChangeAspect="1"/>
          </p:cNvPicPr>
          <p:nvPr/>
        </p:nvPicPr>
        <p:blipFill rotWithShape="1">
          <a:blip r:embed="rId9"/>
          <a:srcRect l="7891" t="5255" r="13841" b="6839"/>
          <a:stretch/>
        </p:blipFill>
        <p:spPr>
          <a:xfrm>
            <a:off x="4847810" y="2782780"/>
            <a:ext cx="950804" cy="983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4C3E3196-118C-40F9-8BF9-9CCBD4DC5D89}"/>
              </a:ext>
            </a:extLst>
          </p:cNvPr>
          <p:cNvPicPr>
            <a:picLocks noChangeAspect="1"/>
          </p:cNvPicPr>
          <p:nvPr/>
        </p:nvPicPr>
        <p:blipFill rotWithShape="1">
          <a:blip r:embed="rId10"/>
          <a:srcRect t="3863" r="12738" b="17388"/>
          <a:stretch/>
        </p:blipFill>
        <p:spPr>
          <a:xfrm>
            <a:off x="4697243" y="1385740"/>
            <a:ext cx="2041301" cy="1288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44930452-14B8-4E42-B712-04E180D0420A}"/>
              </a:ext>
            </a:extLst>
          </p:cNvPr>
          <p:cNvPicPr>
            <a:picLocks noChangeAspect="1"/>
          </p:cNvPicPr>
          <p:nvPr/>
        </p:nvPicPr>
        <p:blipFill>
          <a:blip r:embed="rId11"/>
          <a:stretch>
            <a:fillRect/>
          </a:stretch>
        </p:blipFill>
        <p:spPr>
          <a:xfrm>
            <a:off x="4892552" y="4375450"/>
            <a:ext cx="1063719" cy="1812573"/>
          </a:xfrm>
          <a:prstGeom prst="rect">
            <a:avLst/>
          </a:prstGeom>
        </p:spPr>
      </p:pic>
      <p:sp>
        <p:nvSpPr>
          <p:cNvPr id="26" name="TextBox 25">
            <a:extLst>
              <a:ext uri="{FF2B5EF4-FFF2-40B4-BE49-F238E27FC236}">
                <a16:creationId xmlns:a16="http://schemas.microsoft.com/office/drawing/2014/main" id="{D1DED5C1-3F13-47E6-9243-7B368C846E00}"/>
              </a:ext>
            </a:extLst>
          </p:cNvPr>
          <p:cNvSpPr txBox="1"/>
          <p:nvPr/>
        </p:nvSpPr>
        <p:spPr>
          <a:xfrm>
            <a:off x="2081263" y="1217973"/>
            <a:ext cx="2471058" cy="2616101"/>
          </a:xfrm>
          <a:prstGeom prst="rect">
            <a:avLst/>
          </a:prstGeom>
          <a:noFill/>
        </p:spPr>
        <p:txBody>
          <a:bodyPr wrap="square" rtlCol="0">
            <a:spAutoFit/>
          </a:bodyPr>
          <a:lstStyle/>
          <a:p>
            <a:pPr algn="l"/>
            <a:endParaRPr lang="en-US" sz="1800" b="0" i="0" u="none" strike="noStrike" baseline="0" dirty="0">
              <a:solidFill>
                <a:srgbClr val="000000"/>
              </a:solidFill>
              <a:latin typeface="Times New Roman" panose="02020603050405020304" pitchFamily="18" charset="0"/>
            </a:endParaRPr>
          </a:p>
          <a:p>
            <a:r>
              <a:rPr lang="en-US" sz="1600" b="0" i="0" u="none" strike="noStrike" baseline="0" dirty="0">
                <a:solidFill>
                  <a:srgbClr val="000000"/>
                </a:solidFill>
                <a:latin typeface="Times New Roman" panose="02020603050405020304" pitchFamily="18" charset="0"/>
              </a:rPr>
              <a:t>The sensing element for temperature is a high precision PT 100(platinum resistance) sensor. </a:t>
            </a:r>
          </a:p>
          <a:p>
            <a:r>
              <a:rPr lang="en-US" sz="1600" b="0" i="0" u="none" strike="noStrike" baseline="0" dirty="0">
                <a:solidFill>
                  <a:srgbClr val="000000"/>
                </a:solidFill>
                <a:latin typeface="Times New Roman" panose="02020603050405020304" pitchFamily="18" charset="0"/>
              </a:rPr>
              <a:t>The measuring range of temperature –40° to +60°C corresponds to an output of 0 to 1V. </a:t>
            </a:r>
          </a:p>
          <a:p>
            <a:endParaRPr lang="en-US" dirty="0"/>
          </a:p>
        </p:txBody>
      </p:sp>
      <p:sp>
        <p:nvSpPr>
          <p:cNvPr id="28" name="TextBox 27">
            <a:extLst>
              <a:ext uri="{FF2B5EF4-FFF2-40B4-BE49-F238E27FC236}">
                <a16:creationId xmlns:a16="http://schemas.microsoft.com/office/drawing/2014/main" id="{2DFB585D-BCAA-4B92-9290-836AFECE11F8}"/>
              </a:ext>
            </a:extLst>
          </p:cNvPr>
          <p:cNvSpPr txBox="1"/>
          <p:nvPr/>
        </p:nvSpPr>
        <p:spPr>
          <a:xfrm>
            <a:off x="2330031" y="3937141"/>
            <a:ext cx="2224996" cy="2862322"/>
          </a:xfrm>
          <a:prstGeom prst="rect">
            <a:avLst/>
          </a:prstGeom>
          <a:noFill/>
        </p:spPr>
        <p:txBody>
          <a:bodyPr wrap="square" rtlCol="0">
            <a:spAutoFit/>
          </a:bodyPr>
          <a:lstStyle/>
          <a:p>
            <a:pPr algn="l"/>
            <a:endParaRPr lang="en-US" sz="1800" b="0" i="0" u="none" strike="noStrike" baseline="0" dirty="0">
              <a:solidFill>
                <a:srgbClr val="000000"/>
              </a:solidFill>
              <a:latin typeface="Times New Roman" panose="02020603050405020304" pitchFamily="18" charset="0"/>
            </a:endParaRPr>
          </a:p>
          <a:p>
            <a:r>
              <a:rPr lang="en-US" sz="1600" b="1" i="0" u="none" strike="noStrike" baseline="0" dirty="0">
                <a:solidFill>
                  <a:srgbClr val="000000"/>
                </a:solidFill>
                <a:latin typeface="Times New Roman" panose="02020603050405020304" pitchFamily="18" charset="0"/>
              </a:rPr>
              <a:t> Pressure sensor </a:t>
            </a:r>
            <a:r>
              <a:rPr lang="en-US" sz="1600" b="0" i="0" u="none" strike="noStrike" baseline="0" dirty="0">
                <a:solidFill>
                  <a:srgbClr val="000000"/>
                </a:solidFill>
                <a:latin typeface="Times New Roman" panose="02020603050405020304" pitchFamily="18" charset="0"/>
              </a:rPr>
              <a:t>is a   device for pressure measurement of gases or liquids .</a:t>
            </a:r>
            <a:endParaRPr lang="en-US" sz="1800" b="0" i="0" u="none" strike="noStrike" baseline="0" dirty="0">
              <a:solidFill>
                <a:srgbClr val="000000"/>
              </a:solidFill>
              <a:latin typeface="Times New Roman" panose="02020603050405020304" pitchFamily="18" charset="0"/>
            </a:endParaRPr>
          </a:p>
          <a:p>
            <a:r>
              <a:rPr lang="en-US" sz="1600" b="0" i="0" u="none" strike="noStrike" baseline="0" dirty="0">
                <a:solidFill>
                  <a:srgbClr val="000000"/>
                </a:solidFill>
                <a:latin typeface="Times New Roman" panose="02020603050405020304" pitchFamily="18" charset="0"/>
              </a:rPr>
              <a:t>Low power design makes it ideally suited for remote monitoring applications </a:t>
            </a:r>
          </a:p>
          <a:p>
            <a:endParaRPr lang="en-US" sz="1600" b="0" i="0" u="none" strike="noStrike" baseline="0" dirty="0">
              <a:solidFill>
                <a:srgbClr val="000000"/>
              </a:solidFill>
              <a:latin typeface="Times New Roman" panose="02020603050405020304" pitchFamily="18" charset="0"/>
            </a:endParaRPr>
          </a:p>
          <a:p>
            <a:endParaRPr lang="en-US" dirty="0"/>
          </a:p>
        </p:txBody>
      </p:sp>
      <p:sp>
        <p:nvSpPr>
          <p:cNvPr id="31" name="TextBox 30">
            <a:extLst>
              <a:ext uri="{FF2B5EF4-FFF2-40B4-BE49-F238E27FC236}">
                <a16:creationId xmlns:a16="http://schemas.microsoft.com/office/drawing/2014/main" id="{0C5520EE-C318-4BEA-8294-21D111A73564}"/>
              </a:ext>
            </a:extLst>
          </p:cNvPr>
          <p:cNvSpPr txBox="1"/>
          <p:nvPr/>
        </p:nvSpPr>
        <p:spPr>
          <a:xfrm>
            <a:off x="6745956" y="952539"/>
            <a:ext cx="2339296" cy="3847207"/>
          </a:xfrm>
          <a:prstGeom prst="rect">
            <a:avLst/>
          </a:prstGeom>
          <a:noFill/>
        </p:spPr>
        <p:txBody>
          <a:bodyPr wrap="square" rtlCol="0">
            <a:spAutoFit/>
          </a:bodyPr>
          <a:lstStyle/>
          <a:p>
            <a:pPr algn="l"/>
            <a:endParaRPr lang="en-US" sz="1800" b="0" i="0" u="none" strike="noStrike" baseline="0" dirty="0">
              <a:solidFill>
                <a:srgbClr val="000000"/>
              </a:solidFill>
              <a:latin typeface="Times New Roman" panose="02020603050405020304" pitchFamily="18" charset="0"/>
            </a:endParaRPr>
          </a:p>
          <a:p>
            <a:pPr algn="l"/>
            <a:r>
              <a:rPr lang="en-US" sz="1600" dirty="0">
                <a:solidFill>
                  <a:srgbClr val="000000"/>
                </a:solidFill>
                <a:latin typeface="Times New Roman" panose="02020603050405020304" pitchFamily="18" charset="0"/>
              </a:rPr>
              <a:t>It</a:t>
            </a:r>
            <a:r>
              <a:rPr lang="en-US" sz="1600" b="0" i="0" u="none" strike="noStrike" baseline="0" dirty="0">
                <a:solidFill>
                  <a:srgbClr val="000000"/>
                </a:solidFill>
                <a:latin typeface="Times New Roman" panose="02020603050405020304" pitchFamily="18" charset="0"/>
              </a:rPr>
              <a:t> measures the time it takes an ultrasonic pulse of sound to travel from the North transducer to the South transducer,  compares it with the time for a pulse to travel from S to N transducer.</a:t>
            </a:r>
            <a:endParaRPr lang="en-US" sz="1800" b="0" i="0" u="none" strike="noStrike" baseline="0" dirty="0">
              <a:solidFill>
                <a:srgbClr val="000000"/>
              </a:solidFill>
              <a:latin typeface="Times New Roman" panose="02020603050405020304" pitchFamily="18" charset="0"/>
            </a:endParaRPr>
          </a:p>
          <a:p>
            <a:r>
              <a:rPr lang="en-US" sz="1600" dirty="0">
                <a:solidFill>
                  <a:srgbClr val="000000"/>
                </a:solidFill>
                <a:latin typeface="Times New Roman" panose="02020603050405020304" pitchFamily="18" charset="0"/>
              </a:rPr>
              <a:t>R</a:t>
            </a:r>
            <a:r>
              <a:rPr lang="en-US" sz="1600" b="0" i="0" u="none" strike="noStrike" baseline="0" dirty="0">
                <a:solidFill>
                  <a:srgbClr val="000000"/>
                </a:solidFill>
                <a:latin typeface="Times New Roman" panose="02020603050405020304" pitchFamily="18" charset="0"/>
              </a:rPr>
              <a:t>ange is 0-116 knots for wind speed &amp;</a:t>
            </a:r>
            <a:endParaRPr lang="en-US" sz="1800" b="0" i="0" u="none" strike="noStrike" baseline="0" dirty="0">
              <a:solidFill>
                <a:srgbClr val="000000"/>
              </a:solidFill>
            </a:endParaRPr>
          </a:p>
          <a:p>
            <a:r>
              <a:rPr lang="en-US" sz="1600" b="0" i="0" u="none" strike="noStrike" baseline="0" dirty="0">
                <a:solidFill>
                  <a:srgbClr val="000000"/>
                </a:solidFill>
                <a:latin typeface="Times New Roman" panose="02020603050405020304" pitchFamily="18" charset="0"/>
                <a:cs typeface="Times New Roman" panose="02020603050405020304" pitchFamily="18" charset="0"/>
              </a:rPr>
              <a:t>0-359° for wind direction.</a:t>
            </a:r>
          </a:p>
          <a:p>
            <a:endParaRPr lang="en-US" sz="1600" b="0" i="0" u="none" strike="noStrike" baseline="0" dirty="0">
              <a:solidFill>
                <a:srgbClr val="000000"/>
              </a:solidFill>
              <a:latin typeface="Times New Roman" panose="02020603050405020304" pitchFamily="18" charset="0"/>
            </a:endParaRPr>
          </a:p>
          <a:p>
            <a:r>
              <a:rPr lang="en-US" sz="1600" b="0" i="0" u="none" strike="noStrike" baseline="0" dirty="0">
                <a:solidFill>
                  <a:srgbClr val="000000"/>
                </a:solidFill>
                <a:latin typeface="Times New Roman" panose="02020603050405020304" pitchFamily="18" charset="0"/>
              </a:rPr>
              <a:t> </a:t>
            </a:r>
          </a:p>
          <a:p>
            <a:endParaRPr lang="en-US" dirty="0"/>
          </a:p>
        </p:txBody>
      </p:sp>
      <p:sp>
        <p:nvSpPr>
          <p:cNvPr id="32" name="TextBox 31">
            <a:extLst>
              <a:ext uri="{FF2B5EF4-FFF2-40B4-BE49-F238E27FC236}">
                <a16:creationId xmlns:a16="http://schemas.microsoft.com/office/drawing/2014/main" id="{2D3DC594-3865-4162-9773-111DF7B03E52}"/>
              </a:ext>
            </a:extLst>
          </p:cNvPr>
          <p:cNvSpPr txBox="1"/>
          <p:nvPr/>
        </p:nvSpPr>
        <p:spPr>
          <a:xfrm>
            <a:off x="5998912" y="4375450"/>
            <a:ext cx="3091256" cy="1846659"/>
          </a:xfrm>
          <a:prstGeom prst="rect">
            <a:avLst/>
          </a:prstGeom>
          <a:noFill/>
        </p:spPr>
        <p:txBody>
          <a:bodyPr wrap="square" rtlCol="0">
            <a:spAutoFit/>
          </a:bodyPr>
          <a:lstStyle/>
          <a:p>
            <a:r>
              <a:rPr lang="en-US" sz="1600" b="0" i="0" u="none" strike="noStrike" baseline="0" dirty="0">
                <a:solidFill>
                  <a:srgbClr val="000000"/>
                </a:solidFill>
                <a:latin typeface="Times New Roman" panose="02020603050405020304" pitchFamily="18" charset="0"/>
              </a:rPr>
              <a:t>The sensor is the tipping bucket mechanism and is mounted at a height of 0.6 to 1 m. The collector diameter is 20 cm. </a:t>
            </a:r>
          </a:p>
          <a:p>
            <a:r>
              <a:rPr lang="en-US" sz="1600" b="0" i="0" u="none" strike="noStrike" baseline="0" dirty="0">
                <a:solidFill>
                  <a:srgbClr val="000000"/>
                </a:solidFill>
                <a:latin typeface="Times New Roman" panose="02020603050405020304" pitchFamily="18" charset="0"/>
              </a:rPr>
              <a:t>So 15.7 cc (product of collector area and resolution) of rain water corresponds to 0.5 mm of rainfall</a:t>
            </a:r>
            <a:r>
              <a:rPr lang="en-US" sz="1800" b="0" i="0" u="none" strike="noStrike" baseline="0" dirty="0">
                <a:solidFill>
                  <a:srgbClr val="000000"/>
                </a:solidFill>
                <a:latin typeface="Times New Roman" panose="02020603050405020304" pitchFamily="18" charset="0"/>
              </a:rPr>
              <a:t>. </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E8068D-0181-4FE3-B059-1C8E9B01FFAD}"/>
              </a:ext>
            </a:extLst>
          </p:cNvPr>
          <p:cNvPicPr>
            <a:picLocks noChangeAspect="1"/>
          </p:cNvPicPr>
          <p:nvPr/>
        </p:nvPicPr>
        <p:blipFill>
          <a:blip r:embed="rId2"/>
          <a:stretch>
            <a:fillRect/>
          </a:stretch>
        </p:blipFill>
        <p:spPr>
          <a:xfrm>
            <a:off x="990600" y="76200"/>
            <a:ext cx="7364606" cy="1036410"/>
          </a:xfrm>
          <a:prstGeom prst="rect">
            <a:avLst/>
          </a:prstGeom>
        </p:spPr>
      </p:pic>
      <p:pic>
        <p:nvPicPr>
          <p:cNvPr id="9" name="Picture 8">
            <a:extLst>
              <a:ext uri="{FF2B5EF4-FFF2-40B4-BE49-F238E27FC236}">
                <a16:creationId xmlns:a16="http://schemas.microsoft.com/office/drawing/2014/main" id="{FED87704-CFE1-487C-AD4A-BA952D58D036}"/>
              </a:ext>
            </a:extLst>
          </p:cNvPr>
          <p:cNvPicPr>
            <a:picLocks noChangeAspect="1"/>
          </p:cNvPicPr>
          <p:nvPr/>
        </p:nvPicPr>
        <p:blipFill>
          <a:blip r:embed="rId3"/>
          <a:stretch>
            <a:fillRect/>
          </a:stretch>
        </p:blipFill>
        <p:spPr>
          <a:xfrm>
            <a:off x="457199" y="914400"/>
            <a:ext cx="347870" cy="4953000"/>
          </a:xfrm>
          <a:prstGeom prst="rect">
            <a:avLst/>
          </a:prstGeom>
        </p:spPr>
      </p:pic>
      <p:pic>
        <p:nvPicPr>
          <p:cNvPr id="11" name="Picture 10">
            <a:extLst>
              <a:ext uri="{FF2B5EF4-FFF2-40B4-BE49-F238E27FC236}">
                <a16:creationId xmlns:a16="http://schemas.microsoft.com/office/drawing/2014/main" id="{BE6E34D2-1C9C-47EC-A392-2065700A511A}"/>
              </a:ext>
            </a:extLst>
          </p:cNvPr>
          <p:cNvPicPr>
            <a:picLocks noChangeAspect="1"/>
          </p:cNvPicPr>
          <p:nvPr/>
        </p:nvPicPr>
        <p:blipFill>
          <a:blip r:embed="rId4"/>
          <a:stretch>
            <a:fillRect/>
          </a:stretch>
        </p:blipFill>
        <p:spPr>
          <a:xfrm>
            <a:off x="728449" y="1310141"/>
            <a:ext cx="524301" cy="402371"/>
          </a:xfrm>
          <a:prstGeom prst="rect">
            <a:avLst/>
          </a:prstGeom>
        </p:spPr>
      </p:pic>
      <p:pic>
        <p:nvPicPr>
          <p:cNvPr id="12" name="Picture 11">
            <a:extLst>
              <a:ext uri="{FF2B5EF4-FFF2-40B4-BE49-F238E27FC236}">
                <a16:creationId xmlns:a16="http://schemas.microsoft.com/office/drawing/2014/main" id="{D86B039E-C728-4554-A151-09B35DAFC0A9}"/>
              </a:ext>
            </a:extLst>
          </p:cNvPr>
          <p:cNvPicPr>
            <a:picLocks noChangeAspect="1"/>
          </p:cNvPicPr>
          <p:nvPr/>
        </p:nvPicPr>
        <p:blipFill>
          <a:blip r:embed="rId4"/>
          <a:stretch>
            <a:fillRect/>
          </a:stretch>
        </p:blipFill>
        <p:spPr>
          <a:xfrm>
            <a:off x="722669" y="3394587"/>
            <a:ext cx="530081" cy="402371"/>
          </a:xfrm>
          <a:prstGeom prst="rect">
            <a:avLst/>
          </a:prstGeom>
        </p:spPr>
      </p:pic>
      <p:pic>
        <p:nvPicPr>
          <p:cNvPr id="15" name="Picture 14">
            <a:extLst>
              <a:ext uri="{FF2B5EF4-FFF2-40B4-BE49-F238E27FC236}">
                <a16:creationId xmlns:a16="http://schemas.microsoft.com/office/drawing/2014/main" id="{694C5A9C-71F1-4515-8AA8-D1CADE7A9AFE}"/>
              </a:ext>
            </a:extLst>
          </p:cNvPr>
          <p:cNvPicPr>
            <a:picLocks noChangeAspect="1"/>
          </p:cNvPicPr>
          <p:nvPr/>
        </p:nvPicPr>
        <p:blipFill>
          <a:blip r:embed="rId5"/>
          <a:stretch>
            <a:fillRect/>
          </a:stretch>
        </p:blipFill>
        <p:spPr>
          <a:xfrm>
            <a:off x="987709" y="2026742"/>
            <a:ext cx="1837087" cy="1036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E7F83258-EE7A-4B2C-AF49-C37D1F001863}"/>
              </a:ext>
            </a:extLst>
          </p:cNvPr>
          <p:cNvPicPr>
            <a:picLocks noChangeAspect="1"/>
          </p:cNvPicPr>
          <p:nvPr/>
        </p:nvPicPr>
        <p:blipFill>
          <a:blip r:embed="rId6"/>
          <a:stretch>
            <a:fillRect/>
          </a:stretch>
        </p:blipFill>
        <p:spPr>
          <a:xfrm rot="5400000">
            <a:off x="3193786" y="1788705"/>
            <a:ext cx="1195589" cy="15682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F1E8FB3C-8EB5-49C9-B71E-2441D8407387}"/>
              </a:ext>
            </a:extLst>
          </p:cNvPr>
          <p:cNvPicPr>
            <a:picLocks noChangeAspect="1"/>
          </p:cNvPicPr>
          <p:nvPr/>
        </p:nvPicPr>
        <p:blipFill>
          <a:blip r:embed="rId7"/>
          <a:stretch>
            <a:fillRect/>
          </a:stretch>
        </p:blipFill>
        <p:spPr>
          <a:xfrm>
            <a:off x="987709" y="3962400"/>
            <a:ext cx="2138135" cy="2138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Rectangle 20">
            <a:extLst>
              <a:ext uri="{FF2B5EF4-FFF2-40B4-BE49-F238E27FC236}">
                <a16:creationId xmlns:a16="http://schemas.microsoft.com/office/drawing/2014/main" id="{F0122134-386C-4B9C-BBF8-64A7F13EACA8}"/>
              </a:ext>
            </a:extLst>
          </p:cNvPr>
          <p:cNvSpPr/>
          <p:nvPr/>
        </p:nvSpPr>
        <p:spPr>
          <a:xfrm>
            <a:off x="1252750" y="1371600"/>
            <a:ext cx="2138135" cy="340912"/>
          </a:xfrm>
          <a:prstGeom prst="rect">
            <a:avLst/>
          </a:prstGeom>
          <a:ln w="38100">
            <a:solidFill>
              <a:schemeClr val="bg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b="1" dirty="0"/>
              <a:t>Soil sensor</a:t>
            </a:r>
          </a:p>
        </p:txBody>
      </p:sp>
      <p:pic>
        <p:nvPicPr>
          <p:cNvPr id="22" name="Picture 21">
            <a:extLst>
              <a:ext uri="{FF2B5EF4-FFF2-40B4-BE49-F238E27FC236}">
                <a16:creationId xmlns:a16="http://schemas.microsoft.com/office/drawing/2014/main" id="{0F42FE52-9D20-4C27-AD08-50EAA26D5602}"/>
              </a:ext>
            </a:extLst>
          </p:cNvPr>
          <p:cNvPicPr>
            <a:picLocks noChangeAspect="1"/>
          </p:cNvPicPr>
          <p:nvPr/>
        </p:nvPicPr>
        <p:blipFill>
          <a:blip r:embed="rId8"/>
          <a:stretch>
            <a:fillRect/>
          </a:stretch>
        </p:blipFill>
        <p:spPr>
          <a:xfrm>
            <a:off x="1142542" y="3385984"/>
            <a:ext cx="3124657" cy="463336"/>
          </a:xfrm>
          <a:prstGeom prst="rect">
            <a:avLst/>
          </a:prstGeom>
        </p:spPr>
      </p:pic>
      <p:sp>
        <p:nvSpPr>
          <p:cNvPr id="24" name="TextBox 23">
            <a:extLst>
              <a:ext uri="{FF2B5EF4-FFF2-40B4-BE49-F238E27FC236}">
                <a16:creationId xmlns:a16="http://schemas.microsoft.com/office/drawing/2014/main" id="{2300272F-9FE8-409A-9857-362D1D296D66}"/>
              </a:ext>
            </a:extLst>
          </p:cNvPr>
          <p:cNvSpPr txBox="1"/>
          <p:nvPr/>
        </p:nvSpPr>
        <p:spPr>
          <a:xfrm>
            <a:off x="1193755" y="3401954"/>
            <a:ext cx="4572000" cy="400110"/>
          </a:xfrm>
          <a:prstGeom prst="rect">
            <a:avLst/>
          </a:prstGeom>
          <a:noFill/>
        </p:spPr>
        <p:txBody>
          <a:bodyPr wrap="square">
            <a:spAutoFit/>
          </a:bodyPr>
          <a:lstStyle/>
          <a:p>
            <a:r>
              <a:rPr lang="en-US" sz="2000" b="1" i="0" u="none" strike="noStrike" baseline="0" dirty="0">
                <a:solidFill>
                  <a:srgbClr val="000000"/>
                </a:solidFill>
              </a:rPr>
              <a:t>Sunshine Duration sensor</a:t>
            </a:r>
            <a:endParaRPr lang="en-US" sz="2000" b="1" dirty="0"/>
          </a:p>
        </p:txBody>
      </p:sp>
      <p:sp>
        <p:nvSpPr>
          <p:cNvPr id="25" name="TextBox 24">
            <a:extLst>
              <a:ext uri="{FF2B5EF4-FFF2-40B4-BE49-F238E27FC236}">
                <a16:creationId xmlns:a16="http://schemas.microsoft.com/office/drawing/2014/main" id="{948B45F1-175E-4F1E-BA9E-10CF080D6EDB}"/>
              </a:ext>
            </a:extLst>
          </p:cNvPr>
          <p:cNvSpPr txBox="1"/>
          <p:nvPr/>
        </p:nvSpPr>
        <p:spPr>
          <a:xfrm>
            <a:off x="4646204" y="1005125"/>
            <a:ext cx="4497795" cy="3385542"/>
          </a:xfrm>
          <a:prstGeom prst="rect">
            <a:avLst/>
          </a:prstGeom>
          <a:noFill/>
        </p:spPr>
        <p:txBody>
          <a:bodyPr wrap="square" rtlCol="0">
            <a:spAutoFit/>
          </a:bodyPr>
          <a:lstStyle/>
          <a:p>
            <a:pPr marL="285750" indent="-285750" algn="l">
              <a:buFont typeface="Arial" panose="020B0604020202020204" pitchFamily="34" charset="0"/>
              <a:buChar char="•"/>
            </a:pPr>
            <a:r>
              <a:rPr lang="en-US" b="0" i="0" u="none" strike="noStrike" baseline="0" dirty="0">
                <a:solidFill>
                  <a:srgbClr val="000000"/>
                </a:solidFill>
                <a:latin typeface="Times New Roman" panose="02020603050405020304" pitchFamily="18" charset="0"/>
              </a:rPr>
              <a:t>The Soil Moisture Sensor is a Stevans hydra probe using a SDI-12 output and the unit of measurement of soil moisture is water fraction by volume(wfv). </a:t>
            </a:r>
          </a:p>
          <a:p>
            <a:pPr marL="285750" indent="-285750">
              <a:buFont typeface="Arial" panose="020B0604020202020204" pitchFamily="34" charset="0"/>
              <a:buChar char="•"/>
            </a:pPr>
            <a:r>
              <a:rPr lang="en-US" b="0" i="0" u="none" strike="noStrike" baseline="0" dirty="0">
                <a:solidFill>
                  <a:srgbClr val="000000"/>
                </a:solidFill>
                <a:latin typeface="Times New Roman" panose="02020603050405020304" pitchFamily="18" charset="0"/>
              </a:rPr>
              <a:t>The Hydra soil moisture probe determines soil moisture and salinity by making a high frequency (50 MHz) complex dielectric constant measurement which resolves simultaneously the capacitive and conductive parts of a soil's electrical response </a:t>
            </a:r>
          </a:p>
          <a:p>
            <a:endParaRPr lang="en-US" sz="1600" dirty="0"/>
          </a:p>
        </p:txBody>
      </p:sp>
      <p:sp>
        <p:nvSpPr>
          <p:cNvPr id="26" name="TextBox 25">
            <a:extLst>
              <a:ext uri="{FF2B5EF4-FFF2-40B4-BE49-F238E27FC236}">
                <a16:creationId xmlns:a16="http://schemas.microsoft.com/office/drawing/2014/main" id="{DF063C79-26B0-4206-AE17-674229D2F4AD}"/>
              </a:ext>
            </a:extLst>
          </p:cNvPr>
          <p:cNvSpPr txBox="1"/>
          <p:nvPr/>
        </p:nvSpPr>
        <p:spPr>
          <a:xfrm>
            <a:off x="3196324" y="4293531"/>
            <a:ext cx="6023876" cy="1754326"/>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baseline="0" dirty="0">
                <a:solidFill>
                  <a:srgbClr val="000000"/>
                </a:solidFill>
                <a:latin typeface="Times New Roman" panose="02020603050405020304" pitchFamily="18" charset="0"/>
              </a:rPr>
              <a:t>CSD3 measures sunshine duration. Sunshine duration is defined by WMO as the time during which the direct solar radiation exceeds the level of 120 W/m². </a:t>
            </a:r>
          </a:p>
          <a:p>
            <a:pPr marL="285750" indent="-285750">
              <a:buFont typeface="Arial" panose="020B0604020202020204" pitchFamily="34" charset="0"/>
              <a:buChar char="•"/>
            </a:pPr>
            <a:r>
              <a:rPr lang="en-US" b="0" i="0" u="none" strike="noStrike" baseline="0" dirty="0">
                <a:solidFill>
                  <a:srgbClr val="000000"/>
                </a:solidFill>
                <a:latin typeface="Times New Roman" panose="02020603050405020304" pitchFamily="18" charset="0"/>
              </a:rPr>
              <a:t>It has no moving parts and uses 3 photo-diodes with specially designed diffusers to make an analogue calculation of when it is sunny </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45C1B7-E3E2-45F4-A727-84BD8DBF97D6}"/>
              </a:ext>
            </a:extLst>
          </p:cNvPr>
          <p:cNvPicPr>
            <a:picLocks noChangeAspect="1"/>
          </p:cNvPicPr>
          <p:nvPr/>
        </p:nvPicPr>
        <p:blipFill>
          <a:blip r:embed="rId2"/>
          <a:stretch>
            <a:fillRect/>
          </a:stretch>
        </p:blipFill>
        <p:spPr>
          <a:xfrm>
            <a:off x="115475" y="425428"/>
            <a:ext cx="3898545" cy="5518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Rounded Corners 9">
            <a:extLst>
              <a:ext uri="{FF2B5EF4-FFF2-40B4-BE49-F238E27FC236}">
                <a16:creationId xmlns:a16="http://schemas.microsoft.com/office/drawing/2014/main" id="{6EB48E20-27F5-47BF-AC63-D6904E5B70EC}"/>
              </a:ext>
            </a:extLst>
          </p:cNvPr>
          <p:cNvSpPr/>
          <p:nvPr/>
        </p:nvSpPr>
        <p:spPr>
          <a:xfrm>
            <a:off x="4139382" y="120628"/>
            <a:ext cx="4960373" cy="609600"/>
          </a:xfrm>
          <a:prstGeom prst="roundRect">
            <a:avLst/>
          </a:prstGeom>
          <a:ln w="28575">
            <a:solidFill>
              <a:schemeClr val="bg2">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i="0" u="none" strike="noStrike" baseline="0" dirty="0">
                <a:ln w="0"/>
                <a:solidFill>
                  <a:schemeClr val="bg2">
                    <a:lumMod val="75000"/>
                  </a:schemeClr>
                </a:solidFill>
                <a:effectLst>
                  <a:reflection blurRad="6350" stA="53000" endA="300" endPos="35500" dir="5400000" sy="-90000" algn="bl" rotWithShape="0"/>
                </a:effectLst>
              </a:rPr>
              <a:t>AWS setting up guidelines </a:t>
            </a:r>
            <a:endParaRPr lang="en-US" sz="3200" b="1" dirty="0">
              <a:ln w="0"/>
              <a:solidFill>
                <a:schemeClr val="bg2">
                  <a:lumMod val="75000"/>
                </a:schemeClr>
              </a:solidFill>
              <a:effectLst>
                <a:reflection blurRad="6350" stA="53000" endA="300" endPos="35500" dir="5400000" sy="-90000" algn="bl" rotWithShape="0"/>
              </a:effectLst>
            </a:endParaRPr>
          </a:p>
        </p:txBody>
      </p:sp>
      <p:sp>
        <p:nvSpPr>
          <p:cNvPr id="11" name="Arrow: Right 10">
            <a:extLst>
              <a:ext uri="{FF2B5EF4-FFF2-40B4-BE49-F238E27FC236}">
                <a16:creationId xmlns:a16="http://schemas.microsoft.com/office/drawing/2014/main" id="{4DE9F7C8-F0D8-4973-831D-CEB2DC68BBE9}"/>
              </a:ext>
            </a:extLst>
          </p:cNvPr>
          <p:cNvSpPr/>
          <p:nvPr/>
        </p:nvSpPr>
        <p:spPr>
          <a:xfrm>
            <a:off x="4154129" y="1148282"/>
            <a:ext cx="454742" cy="23597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A70E9F-67A3-40B7-8F34-97612060AEFF}"/>
              </a:ext>
            </a:extLst>
          </p:cNvPr>
          <p:cNvSpPr txBox="1"/>
          <p:nvPr/>
        </p:nvSpPr>
        <p:spPr>
          <a:xfrm>
            <a:off x="4608871" y="578011"/>
            <a:ext cx="4723171" cy="1754326"/>
          </a:xfrm>
          <a:prstGeom prst="rect">
            <a:avLst/>
          </a:prstGeom>
          <a:noFill/>
        </p:spPr>
        <p:txBody>
          <a:bodyPr wrap="square" rtlCol="0">
            <a:spAutoFit/>
          </a:bodyPr>
          <a:lstStyle/>
          <a:p>
            <a:endParaRPr lang="en-US" sz="1800" b="0" i="0" u="none" strike="noStrike" baseline="0" dirty="0">
              <a:solidFill>
                <a:srgbClr val="000000"/>
              </a:solidFill>
              <a:latin typeface="Calibri" panose="020F0502020204030204" pitchFamily="34" charset="0"/>
            </a:endParaRPr>
          </a:p>
          <a:p>
            <a:r>
              <a:rPr lang="en-US" sz="1800" i="0" u="none" strike="noStrike" baseline="0" dirty="0">
                <a:solidFill>
                  <a:srgbClr val="000000"/>
                </a:solidFill>
                <a:latin typeface="Times New Roman" panose="02020603050405020304" pitchFamily="18" charset="0"/>
              </a:rPr>
              <a:t>A 10 m galvanized iron tower with red oxide coating is used to mount the system enclosure and sensors. The tower is erected on a concrete foundation of 3-5 feet depth depending on site requirement</a:t>
            </a:r>
            <a:r>
              <a:rPr lang="en-US" sz="1800" b="1" i="0" u="none" strike="noStrike" baseline="0" dirty="0">
                <a:solidFill>
                  <a:srgbClr val="000000"/>
                </a:solidFill>
                <a:latin typeface="Times New Roman" panose="02020603050405020304" pitchFamily="18" charset="0"/>
              </a:rPr>
              <a:t>.</a:t>
            </a:r>
            <a:endParaRPr lang="en-US" sz="1800" b="1" i="0" u="none" strike="noStrike" baseline="0" dirty="0">
              <a:solidFill>
                <a:srgbClr val="000000"/>
              </a:solidFill>
              <a:latin typeface="Calibri" panose="020F0502020204030204" pitchFamily="34" charset="0"/>
            </a:endParaRPr>
          </a:p>
        </p:txBody>
      </p:sp>
      <p:sp>
        <p:nvSpPr>
          <p:cNvPr id="13" name="Arrow: Right 12">
            <a:extLst>
              <a:ext uri="{FF2B5EF4-FFF2-40B4-BE49-F238E27FC236}">
                <a16:creationId xmlns:a16="http://schemas.microsoft.com/office/drawing/2014/main" id="{F49132B5-13BA-4BF5-BA41-8429592952CA}"/>
              </a:ext>
            </a:extLst>
          </p:cNvPr>
          <p:cNvSpPr/>
          <p:nvPr/>
        </p:nvSpPr>
        <p:spPr>
          <a:xfrm>
            <a:off x="4154129" y="3209836"/>
            <a:ext cx="454742" cy="23597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85067E1-1F20-4B18-B564-462792A0D6B4}"/>
              </a:ext>
            </a:extLst>
          </p:cNvPr>
          <p:cNvSpPr txBox="1"/>
          <p:nvPr/>
        </p:nvSpPr>
        <p:spPr>
          <a:xfrm>
            <a:off x="4572000" y="2834570"/>
            <a:ext cx="4723171" cy="1200329"/>
          </a:xfrm>
          <a:prstGeom prst="rect">
            <a:avLst/>
          </a:prstGeom>
          <a:noFill/>
        </p:spPr>
        <p:txBody>
          <a:bodyPr wrap="square" rtlCol="0">
            <a:spAutoFit/>
          </a:bodyPr>
          <a:lstStyle/>
          <a:p>
            <a:r>
              <a:rPr lang="en-US" dirty="0">
                <a:solidFill>
                  <a:srgbClr val="000000"/>
                </a:solidFill>
                <a:latin typeface="Times New Roman" panose="02020603050405020304" pitchFamily="18" charset="0"/>
              </a:rPr>
              <a:t>T</a:t>
            </a:r>
            <a:r>
              <a:rPr lang="en-US" sz="1800" i="0" u="none" strike="noStrike" baseline="0" dirty="0">
                <a:solidFill>
                  <a:srgbClr val="000000"/>
                </a:solidFill>
                <a:latin typeface="Times New Roman" panose="02020603050405020304" pitchFamily="18" charset="0"/>
              </a:rPr>
              <a:t>he tower is supported by three guy ropes the NEMA 4 enclosure is fixed on the tower at a height of about 1.8 m. Temperature sensor is mounted at 1.2 to 2.0 m above ground. </a:t>
            </a:r>
            <a:endParaRPr lang="en-US" dirty="0"/>
          </a:p>
        </p:txBody>
      </p:sp>
      <p:sp>
        <p:nvSpPr>
          <p:cNvPr id="15" name="Arrow: Right 14">
            <a:extLst>
              <a:ext uri="{FF2B5EF4-FFF2-40B4-BE49-F238E27FC236}">
                <a16:creationId xmlns:a16="http://schemas.microsoft.com/office/drawing/2014/main" id="{A2926726-249D-4B97-B8AD-B6493384EFBF}"/>
              </a:ext>
            </a:extLst>
          </p:cNvPr>
          <p:cNvSpPr/>
          <p:nvPr/>
        </p:nvSpPr>
        <p:spPr>
          <a:xfrm>
            <a:off x="4154129" y="4580338"/>
            <a:ext cx="454742" cy="23597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EA069A2-8E80-4554-842F-955D18B4944E}"/>
              </a:ext>
            </a:extLst>
          </p:cNvPr>
          <p:cNvSpPr txBox="1"/>
          <p:nvPr/>
        </p:nvSpPr>
        <p:spPr>
          <a:xfrm>
            <a:off x="4608871" y="4525664"/>
            <a:ext cx="4306529" cy="923330"/>
          </a:xfrm>
          <a:prstGeom prst="rect">
            <a:avLst/>
          </a:prstGeom>
          <a:noFill/>
        </p:spPr>
        <p:txBody>
          <a:bodyPr wrap="square" rtlCol="0">
            <a:spAutoFit/>
          </a:bodyPr>
          <a:lstStyle/>
          <a:p>
            <a:r>
              <a:rPr lang="en-US" sz="1800" i="0" u="none" strike="noStrike" baseline="0" dirty="0">
                <a:solidFill>
                  <a:srgbClr val="000000"/>
                </a:solidFill>
                <a:latin typeface="Times New Roman" panose="02020603050405020304" pitchFamily="18" charset="0"/>
              </a:rPr>
              <a:t>Wind measurement is taken at a height of 10 m above ground. Wind sensor is mounted on a shaft at least 3 feet from the tower.</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557</TotalTime>
  <Words>1314</Words>
  <Application>Microsoft Office PowerPoint</Application>
  <PresentationFormat>On-screen Show (4:3)</PresentationFormat>
  <Paragraphs>108</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Comic Sans MS</vt:lpstr>
      <vt:lpstr>Symbol</vt:lpstr>
      <vt:lpstr>Times New Roman</vt:lpstr>
      <vt:lpstr>Wingdings</vt:lpstr>
      <vt:lpstr>Theme1</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Automatic Weather Stations</dc:title>
  <dc:creator>HP</dc:creator>
  <cp:lastModifiedBy>younkap@outlook.fr</cp:lastModifiedBy>
  <cp:revision>30</cp:revision>
  <dcterms:created xsi:type="dcterms:W3CDTF">2021-01-27T06:32:47Z</dcterms:created>
  <dcterms:modified xsi:type="dcterms:W3CDTF">2022-03-07T11:16:06Z</dcterms:modified>
</cp:coreProperties>
</file>